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81"/>
  </p:notesMasterIdLst>
  <p:handoutMasterIdLst>
    <p:handoutMasterId r:id="rId82"/>
  </p:handoutMasterIdLst>
  <p:sldIdLst>
    <p:sldId id="2147480102" r:id="rId4"/>
    <p:sldId id="2147480111" r:id="rId5"/>
    <p:sldId id="2147482799" r:id="rId6"/>
    <p:sldId id="2147482793" r:id="rId7"/>
    <p:sldId id="2147482800" r:id="rId8"/>
    <p:sldId id="2147482918" r:id="rId9"/>
    <p:sldId id="2147482801" r:id="rId10"/>
    <p:sldId id="2147482806" r:id="rId11"/>
    <p:sldId id="2147482897" r:id="rId12"/>
    <p:sldId id="2147482804" r:id="rId13"/>
    <p:sldId id="2147482851" r:id="rId14"/>
    <p:sldId id="2147482807" r:id="rId15"/>
    <p:sldId id="2147482805" r:id="rId16"/>
    <p:sldId id="2147482791" r:id="rId17"/>
    <p:sldId id="2147482857" r:id="rId18"/>
    <p:sldId id="2147482858" r:id="rId19"/>
    <p:sldId id="2147482861" r:id="rId20"/>
    <p:sldId id="2147482862" r:id="rId21"/>
    <p:sldId id="2147482802" r:id="rId22"/>
    <p:sldId id="2147482833" r:id="rId23"/>
    <p:sldId id="2147482836" r:id="rId24"/>
    <p:sldId id="2147482837" r:id="rId25"/>
    <p:sldId id="2147482835" r:id="rId26"/>
    <p:sldId id="2147482838" r:id="rId27"/>
    <p:sldId id="2147482842" r:id="rId28"/>
    <p:sldId id="2147482832" r:id="rId29"/>
    <p:sldId id="2147482863" r:id="rId30"/>
    <p:sldId id="2147482868" r:id="rId31"/>
    <p:sldId id="2147482867" r:id="rId32"/>
    <p:sldId id="2147482852" r:id="rId33"/>
    <p:sldId id="2147482854" r:id="rId34"/>
    <p:sldId id="2147482803" r:id="rId35"/>
    <p:sldId id="2147482814" r:id="rId36"/>
    <p:sldId id="2147482870" r:id="rId37"/>
    <p:sldId id="2147482872" r:id="rId38"/>
    <p:sldId id="2147482816" r:id="rId39"/>
    <p:sldId id="2147482876" r:id="rId40"/>
    <p:sldId id="2147482873" r:id="rId41"/>
    <p:sldId id="2147482877" r:id="rId42"/>
    <p:sldId id="2147482878" r:id="rId43"/>
    <p:sldId id="2147482879" r:id="rId44"/>
    <p:sldId id="2147482887" r:id="rId45"/>
    <p:sldId id="2147482888" r:id="rId46"/>
    <p:sldId id="2147482883" r:id="rId47"/>
    <p:sldId id="2147482889" r:id="rId48"/>
    <p:sldId id="2147482890" r:id="rId49"/>
    <p:sldId id="2147482891" r:id="rId50"/>
    <p:sldId id="2147482880" r:id="rId51"/>
    <p:sldId id="2147482884" r:id="rId52"/>
    <p:sldId id="2147482892" r:id="rId53"/>
    <p:sldId id="2147482893" r:id="rId54"/>
    <p:sldId id="2147482894" r:id="rId55"/>
    <p:sldId id="2147482881" r:id="rId56"/>
    <p:sldId id="2147482885" r:id="rId57"/>
    <p:sldId id="2147482895" r:id="rId58"/>
    <p:sldId id="2147482882" r:id="rId59"/>
    <p:sldId id="2147482886" r:id="rId60"/>
    <p:sldId id="2147482901" r:id="rId61"/>
    <p:sldId id="2147482900" r:id="rId62"/>
    <p:sldId id="2147482899" r:id="rId63"/>
    <p:sldId id="2147482898" r:id="rId64"/>
    <p:sldId id="2147482905" r:id="rId65"/>
    <p:sldId id="2147482906" r:id="rId66"/>
    <p:sldId id="2147482904" r:id="rId67"/>
    <p:sldId id="2147482907" r:id="rId68"/>
    <p:sldId id="2147482908" r:id="rId69"/>
    <p:sldId id="2147482909" r:id="rId70"/>
    <p:sldId id="2147482910" r:id="rId71"/>
    <p:sldId id="2147482911" r:id="rId72"/>
    <p:sldId id="2147482912" r:id="rId73"/>
    <p:sldId id="2147482913" r:id="rId74"/>
    <p:sldId id="2147482917" r:id="rId75"/>
    <p:sldId id="2147482914" r:id="rId76"/>
    <p:sldId id="2147482916" r:id="rId77"/>
    <p:sldId id="2147482788" r:id="rId78"/>
    <p:sldId id="2147480026" r:id="rId79"/>
    <p:sldId id="2147480056" r:id="rId80"/>
  </p:sldIdLst>
  <p:sldSz cx="12192000" cy="6858000"/>
  <p:notesSz cx="6858000" cy="9144000"/>
  <p:embeddedFontLst>
    <p:embeddedFont>
      <p:font typeface="Cascadia Code" panose="020B0609020000020004" pitchFamily="49" charset="0"/>
      <p:regular r:id="rId83"/>
      <p:bold r:id="rId84"/>
      <p:italic r:id="rId85"/>
      <p:boldItalic r:id="rId86"/>
    </p:embeddedFont>
    <p:embeddedFont>
      <p:font typeface="Open Sans" panose="020B0606030504020204" pitchFamily="34" charset="0"/>
      <p:regular r:id="rId87"/>
      <p:bold r:id="rId88"/>
      <p:italic r:id="rId89"/>
      <p:boldItalic r:id="rId90"/>
    </p:embeddedFont>
    <p:embeddedFont>
      <p:font typeface="Open Sans SemiBold" panose="020B0706030804020204" pitchFamily="34" charset="0"/>
      <p:bold r:id="rId91"/>
      <p:boldItalic r:id="rId92"/>
    </p:embeddedFont>
    <p:embeddedFont>
      <p:font typeface="Segoe Sans Text" pitchFamily="2" charset="0"/>
      <p:regular r:id="rId93"/>
      <p:bold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</p14:sldIdLst>
        </p14:section>
        <p14:section name="Introduction" id="{C9AB2385-D538-49FA-BAA8-AFF8EF2F39E9}">
          <p14:sldIdLst>
            <p14:sldId id="2147482799"/>
            <p14:sldId id="2147482793"/>
          </p14:sldIdLst>
        </p14:section>
        <p14:section name="What is Microsoft.AspNetCore.OpenApi?" id="{377BB364-CADC-402D-BF4E-F6B536A989F3}">
          <p14:sldIdLst>
            <p14:sldId id="2147482800"/>
            <p14:sldId id="2147482918"/>
          </p14:sldIdLst>
        </p14:section>
        <p14:section name="Out-of-the-box Experience" id="{5A2A8275-9384-407E-8962-FFE0588A795B}">
          <p14:sldIdLst>
            <p14:sldId id="2147482801"/>
            <p14:sldId id="2147482806"/>
            <p14:sldId id="2147482897"/>
            <p14:sldId id="2147482804"/>
            <p14:sldId id="2147482851"/>
            <p14:sldId id="2147482807"/>
            <p14:sldId id="2147482805"/>
            <p14:sldId id="2147482791"/>
            <p14:sldId id="2147482857"/>
            <p14:sldId id="2147482858"/>
            <p14:sldId id="2147482861"/>
            <p14:sldId id="2147482862"/>
          </p14:sldIdLst>
        </p14:section>
        <p14:section name="Kicking things up a notch" id="{BF4C63A4-0438-418E-9EA6-F2C16A90D252}">
          <p14:sldIdLst>
            <p14:sldId id="2147482802"/>
            <p14:sldId id="2147482833"/>
            <p14:sldId id="2147482836"/>
            <p14:sldId id="2147482837"/>
            <p14:sldId id="2147482835"/>
            <p14:sldId id="2147482838"/>
            <p14:sldId id="2147482842"/>
            <p14:sldId id="2147482832"/>
            <p14:sldId id="2147482863"/>
            <p14:sldId id="2147482868"/>
            <p14:sldId id="2147482867"/>
            <p14:sldId id="2147482852"/>
            <p14:sldId id="2147482854"/>
          </p14:sldIdLst>
        </p14:section>
        <p14:section name="How does it work?" id="{514192FC-B653-476D-84D3-394597E450C1}">
          <p14:sldIdLst>
            <p14:sldId id="2147482803"/>
            <p14:sldId id="2147482814"/>
            <p14:sldId id="2147482870"/>
            <p14:sldId id="2147482872"/>
            <p14:sldId id="2147482816"/>
            <p14:sldId id="2147482876"/>
            <p14:sldId id="2147482873"/>
            <p14:sldId id="2147482877"/>
            <p14:sldId id="2147482878"/>
            <p14:sldId id="2147482879"/>
            <p14:sldId id="2147482887"/>
            <p14:sldId id="2147482888"/>
            <p14:sldId id="2147482883"/>
            <p14:sldId id="2147482889"/>
            <p14:sldId id="2147482890"/>
            <p14:sldId id="2147482891"/>
            <p14:sldId id="2147482880"/>
            <p14:sldId id="2147482884"/>
            <p14:sldId id="2147482892"/>
            <p14:sldId id="2147482893"/>
            <p14:sldId id="2147482894"/>
            <p14:sldId id="2147482881"/>
            <p14:sldId id="2147482885"/>
            <p14:sldId id="2147482895"/>
            <p14:sldId id="2147482882"/>
            <p14:sldId id="2147482886"/>
            <p14:sldId id="2147482901"/>
            <p14:sldId id="2147482900"/>
            <p14:sldId id="2147482899"/>
            <p14:sldId id="2147482898"/>
            <p14:sldId id="2147482905"/>
            <p14:sldId id="2147482906"/>
            <p14:sldId id="2147482904"/>
            <p14:sldId id="2147482907"/>
            <p14:sldId id="2147482908"/>
            <p14:sldId id="2147482909"/>
            <p14:sldId id="2147482910"/>
            <p14:sldId id="2147482911"/>
            <p14:sldId id="2147482912"/>
            <p14:sldId id="2147482913"/>
            <p14:sldId id="2147482917"/>
            <p14:sldId id="2147482914"/>
            <p14:sldId id="2147482916"/>
          </p14:sldIdLst>
        </p14:section>
        <p14:section name="Closing slides" id="{1E7AC317-C1C3-BF4A-95B2-52EB01762F53}">
          <p14:sldIdLst>
            <p14:sldId id="2147482788"/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5356B-AEF7-4CDD-9BC5-C5488295E3F5}" v="9755" dt="2024-11-03T14:46:36.8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6" autoAdjust="0"/>
    <p:restoredTop sz="86389" autoAdjust="0"/>
  </p:normalViewPr>
  <p:slideViewPr>
    <p:cSldViewPr snapToGrid="0">
      <p:cViewPr varScale="1">
        <p:scale>
          <a:sx n="93" d="100"/>
          <a:sy n="93" d="100"/>
        </p:scale>
        <p:origin x="53" y="542"/>
      </p:cViewPr>
      <p:guideLst/>
    </p:cSldViewPr>
  </p:slideViewPr>
  <p:outlineViewPr>
    <p:cViewPr>
      <p:scale>
        <a:sx n="33" d="100"/>
        <a:sy n="33" d="100"/>
      </p:scale>
      <p:origin x="0" y="-1781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5.fntdata"/><Relationship Id="rId10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105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11/3/2024 1:42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11/3/2024 1:42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53052-7A90-05A0-9339-AC9AD56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02EBB-860B-0821-9E62-236C761E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70885-9997-324F-BBA8-C074EB0AC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OpenApiEndpointConventionBuilderExtensions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TBuilder</a:t>
            </a:r>
            <a:r>
              <a:rPr lang="en-GB" dirty="0"/>
              <a:t> </a:t>
            </a:r>
            <a:r>
              <a:rPr lang="en-GB" dirty="0" err="1"/>
              <a:t>ProducesOpenApiResponse</a:t>
            </a:r>
            <a:r>
              <a:rPr lang="en-GB" dirty="0"/>
              <a:t>&lt;</a:t>
            </a:r>
            <a:r>
              <a:rPr lang="en-GB" dirty="0" err="1"/>
              <a:t>TBuilder</a:t>
            </a:r>
            <a:r>
              <a:rPr lang="en-GB" dirty="0"/>
              <a:t>&gt;(this </a:t>
            </a:r>
            <a:r>
              <a:rPr lang="en-GB" dirty="0" err="1"/>
              <a:t>TBuilder</a:t>
            </a:r>
            <a:r>
              <a:rPr lang="en-GB" dirty="0"/>
              <a:t> builder, int </a:t>
            </a:r>
            <a:r>
              <a:rPr lang="en-GB" dirty="0" err="1"/>
              <a:t>statusCode</a:t>
            </a:r>
            <a:r>
              <a:rPr lang="en-GB" dirty="0"/>
              <a:t>, string description)</a:t>
            </a:r>
          </a:p>
          <a:p>
            <a:r>
              <a:rPr lang="en-GB" dirty="0"/>
              <a:t>        where </a:t>
            </a:r>
            <a:r>
              <a:rPr lang="en-GB" dirty="0" err="1"/>
              <a:t>TBuilder</a:t>
            </a:r>
            <a:r>
              <a:rPr lang="en-GB" dirty="0"/>
              <a:t> : </a:t>
            </a:r>
            <a:r>
              <a:rPr lang="en-GB" dirty="0" err="1"/>
              <a:t>IEndpointConventionBuilder</a:t>
            </a:r>
            <a:endParaRPr lang="en-GB" dirty="0"/>
          </a:p>
          <a:p>
            <a:r>
              <a:rPr lang="en-GB" dirty="0"/>
              <a:t>    {</a:t>
            </a:r>
          </a:p>
          <a:p>
            <a:r>
              <a:rPr lang="en-GB" dirty="0"/>
              <a:t>        </a:t>
            </a:r>
            <a:r>
              <a:rPr lang="en-GB" dirty="0" err="1"/>
              <a:t>ArgumentNullException.ThrowIfNull</a:t>
            </a:r>
            <a:r>
              <a:rPr lang="en-GB" dirty="0"/>
              <a:t>(builder);</a:t>
            </a:r>
          </a:p>
          <a:p>
            <a:r>
              <a:rPr lang="en-GB" dirty="0"/>
              <a:t>        return </a:t>
            </a:r>
            <a:r>
              <a:rPr lang="en-GB" dirty="0" err="1"/>
              <a:t>builder.WithMetadata</a:t>
            </a:r>
            <a:r>
              <a:rPr lang="en-GB" dirty="0"/>
              <a:t>(new </a:t>
            </a:r>
            <a:r>
              <a:rPr lang="en-GB" dirty="0" err="1"/>
              <a:t>OpenApiResponseAttribute</a:t>
            </a:r>
            <a:r>
              <a:rPr lang="en-GB" dirty="0"/>
              <a:t>(</a:t>
            </a:r>
            <a:r>
              <a:rPr lang="en-GB" dirty="0" err="1"/>
              <a:t>statusCode</a:t>
            </a:r>
            <a:r>
              <a:rPr lang="en-GB" dirty="0"/>
              <a:t>, description));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14B435-7178-3EA6-C6B2-9027293351A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B4E6D-42BA-2CFA-677C-9A6B5990E7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2746-E110-B221-54A0-4CCB7F574E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49FCC-C0A4-8E08-6D39-A43C73FD4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35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CE5B-7CAC-4040-0B70-7A42C646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150D-34B1-AD1B-EDAC-AD2476FEC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9EE8C-2F5A-4F60-746B-6F6F2ED02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AddResponseDescriptionsTransformer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foreach (var attribute in </a:t>
            </a:r>
            <a:r>
              <a:rPr lang="en-GB" dirty="0" err="1"/>
              <a:t>context.Description.ActionDescriptor.EndpointMetadata.OfType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OpenApiResponseAttribute</a:t>
            </a:r>
            <a:r>
              <a:rPr lang="en-GB" dirty="0"/>
              <a:t>&gt;())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if (</a:t>
            </a:r>
            <a:r>
              <a:rPr lang="en-GB" dirty="0" err="1"/>
              <a:t>operation.Responses.TryGetValue</a:t>
            </a:r>
            <a:r>
              <a:rPr lang="en-GB" dirty="0"/>
              <a:t>(</a:t>
            </a:r>
            <a:r>
              <a:rPr lang="en-GB" dirty="0" err="1"/>
              <a:t>attribute.HttpStatusCode.ToString</a:t>
            </a:r>
            <a:r>
              <a:rPr lang="en-GB" dirty="0"/>
              <a:t>(</a:t>
            </a:r>
            <a:r>
              <a:rPr lang="en-GB" dirty="0" err="1"/>
              <a:t>CultureInfo.InvariantCulture</a:t>
            </a:r>
            <a:r>
              <a:rPr lang="en-GB" dirty="0"/>
              <a:t>), out var response))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</a:t>
            </a:r>
            <a:r>
              <a:rPr lang="en-GB" dirty="0" err="1"/>
              <a:t>response.Description</a:t>
            </a:r>
            <a:r>
              <a:rPr lang="en-GB" dirty="0"/>
              <a:t> = </a:t>
            </a:r>
            <a:r>
              <a:rPr lang="en-GB" dirty="0" err="1"/>
              <a:t>attribute.Description</a:t>
            </a:r>
            <a:r>
              <a:rPr lang="en-GB" dirty="0"/>
              <a:t>;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F9BDE1-D118-31F8-512E-1615978424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8516-1EC7-C8DE-D5D9-7A616B361C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145989-B460-5BCF-6A93-67AC003ADC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600A-BFEF-B9AF-10D2-2CA3E54F5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BFE2-EDB2-DF04-9745-0ABCE426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C2861-E0D4-3622-1945-12DCBCAA0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2D94-4E64-377E-7826-855391C2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5C9D21-BB6B-356D-FA38-8E762DA993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D4818-B949-7C30-07A5-11B3A782B3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91F89F-D944-C8C8-7B82-E3C5DD8BAF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AC69-F755-1A1A-F3C8-F1EEF905D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4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202B-70AB-3EB6-3156-C4E34859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C1904-B5AD-DF79-E21D-EDA94D53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9B673-2A44-4798-D458-B02EFC08A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E5633C-422A-ABDF-8DDD-C2B4A918CA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B6CD-EB43-A2A6-B916-BD98E3779B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8B9168-0B7A-8D8E-67CE-B46899E542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D82A9-F268-20AD-5919-E5AFF86E1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BF3C-5B9B-ED80-A6F4-25826818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FF686-1F2B-D6D4-9DED-3B58D4A12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16E04-DBDA-E18A-8717-A8691B5BF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291B21-1731-71D6-1DCA-E2AD2F52CE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5563-9CA2-902F-D2EF-0B232CFF9C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9D7580-C94F-1B1B-171A-7A30B8B8CD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B491-3EC3-BBE2-27C9-C133823C1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DDD-85C4-B3B9-65D4-3910D411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61CE1-D629-8292-E280-5B759BF73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366F3-339A-09B6-B953-1F5B5544E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786922-1DE5-3538-0CE3-9FA34C6D01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7DA4-C5BF-5A0F-8EEF-5B589B4FF5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F6514-5516-C9B8-9158-4BE5170742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99A58-AAB8-A363-5326-CB07358B0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5D789-48F3-D0CA-9372-C54F34C4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21A98-3ED3-B582-2E2B-315A47E89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8C5F8-C56D-B4AC-7517-5B470235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63069C-A069-0D1B-CD64-3A43DEC58E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EA6A-11BA-D46A-0F46-17EA0E1D4B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62BD69-4A18-6EA8-4647-2763235FF7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ECE5-0ABE-F3C0-1ACD-138A76C1B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DEC1-C00A-374C-EDCD-04728DEC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1E116-4843-F544-345B-B7D07CACB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BFE77-7234-CEA1-B933-D03CA55C9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1344150-1016-EF93-52B6-9A37B1DB4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8C2B7-06D1-A80F-C69F-345F4ECE12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46F294-0EB6-2EF1-6FE8-2B9B463CB7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EA109-7696-BA3F-0DB0-522FFC1A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7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3525-B93D-1456-E96D-A9F9463A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13095-ECC3-9A72-9787-5152D9201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7A89-F60C-E6CE-A224-13FF90DD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7FB94B6-2D24-42EC-0233-7B214A9C75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72A4-7AA8-DDEC-2833-B3E3C7A7EA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C0234-4930-5EAC-734E-F137730E033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73D7-BDF6-ACA3-9317-E8A8E1659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5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292A-FD3B-D8EE-6EC7-FDD76264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2339-0A54-7271-FBAB-7AA2F1590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F6DA0-A9E4-D4FC-E46E-79E4A1F7C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E901CE-09B7-68E4-8D93-D748186E3B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82B6-CA64-F1C8-1B53-B726CBA70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29183C-4070-1FFF-D75D-FC46ADD0EE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22CB-0CDA-5958-1BAE-EBC11B4C7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ACA6-16B9-E775-CBCE-FF27D44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D7126-2F9D-9A2C-10D4-5B292D57B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AEEE9-E8E7-0858-46D9-745D825DA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E650714-6CAC-AF94-8247-D25E198F28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ED5D-B706-B79C-A50C-738A7E8903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234CB-56A6-7F48-EA89-CC281898C87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D5A8C-C60C-FAA4-EE2F-7B0EE0507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2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4205-34C5-12FB-ABE1-DCA1961C4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37E85-58EA-F5D7-947A-B8EFFD9D4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C4B8-6D3F-FF60-CCC6-5A9DBB8B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B0E193-46FA-BB35-90DD-CFE799D8FD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F9189-8A15-5C81-CB47-9B312362C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131682-39D9-F187-3DF5-0870C0EA27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A49BC-9B0E-7844-E401-32BD11CCA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C292-AAD9-73BD-9A11-6932DF60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0E0FF-C9DA-87A6-DD77-0F0CC0173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DBA9A-A5C9-F262-98F1-EFFC68E80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ACC5195-8803-D6CD-96DB-77CE4BA4CF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47F2-4B1C-7A42-B6FE-5F3A8BC816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6C511F-4027-60FD-B6A0-B7B540F16D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622A3-5F0E-035F-63BE-B612065DB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6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7DF2-4894-F523-BAE9-EE22BC4E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0DFE4-CFA8-F4CB-60AA-378D0B3C2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73A08-6EBB-B807-2F54-00AEDD89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82F14AE-56E8-ABA8-0B10-2CB2897646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6EF7-01F5-0C64-65F3-D6A6F795E4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563FAE-3009-7EA9-9A55-EF7E757635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8163-5A3B-ACBF-9E5C-92A9ED493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63FD-A264-464A-EB85-E21865E4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81A2D-E975-553F-AD98-AB58B77B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8EE82-F6FB-EAE5-6B14-33C3608F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203D4A-5C1D-1B44-08F2-4C14CDF00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9973-22EA-AC08-26E5-33D46DFC47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5DB36-E95E-CBD6-A006-CEBB3DA512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9DB1-5E1C-7A3E-51A8-30BB76AD1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312-826D-B489-0AD7-85AAB6EB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7AB5E-7880-204D-CEDB-97FC4DA1F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31C40-AA56-E4D3-FBA4-AE165FF1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618556-3A19-833B-C379-D4EA1C81C2F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1129-C3C9-6CB5-8A41-C0B3598982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E644CF-2F5C-0735-2FA7-D74DCB2AAC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D7829-8E0D-5E70-FD7A-43F21E2FA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1727-D7CA-C9ED-E968-4F72D9D0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B1943-E984-5EAC-D4AF-49CA45CB7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FDF77-1F70-9913-585F-AE7B39428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46975F-E964-807A-F24A-709C4F2D6F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5E76-C993-6EC9-66FE-72AD7D991A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4B6EDB-2409-979E-AFE2-44A3B11216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79D0F-4761-CE43-7304-FD208CC00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9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21F4-45CF-04EC-1AFE-E96262F5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D4BA5-3141-D404-C12C-0EDE7BE4E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A63AE-BCD4-ACE0-00C7-EEC120274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8700B8-3B66-F515-B149-E323B305FA2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C8FB-52D1-82E3-0CA9-BFC547FFB5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86388-2D1D-9A8F-3BFD-CE46EA9E0F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95A5-00BE-E86D-AC55-F35DF39BC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E-6DE4-FE54-0A5F-2D00A95E4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982DA-33C3-C2B6-3346-0A5DE5717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FD145-5EBB-ECE0-7207-65EB22A4D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F6EEB8-F9BD-F3F7-B44D-DD88AA296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AEAAF-C096-117A-DCA4-C9108667CC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14224F-F17B-CBB2-7315-59AF06D55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19D31-9F22-19A5-3C9D-5829B95DF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5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D2E8-4298-7098-ADA1-BC9E40BD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F1FE-7C07-D243-A49A-855FBB76A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9B92F-0098-2C4E-E821-1EE37BA1C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A964C98-F278-8F3B-B91F-F756614B88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3240-EBFD-F774-CF8C-FBD3A1B342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B0B0C3-5A39-EAF0-8769-F95FC64747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8FABE-6922-0E8E-14B1-E371F696A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&lt;Project </a:t>
            </a:r>
            <a:r>
              <a:rPr lang="en-GB" dirty="0" err="1"/>
              <a:t>Sdk</a:t>
            </a:r>
            <a:r>
              <a:rPr lang="en-GB" dirty="0"/>
              <a:t>="</a:t>
            </a:r>
            <a:r>
              <a:rPr lang="en-GB" dirty="0" err="1"/>
              <a:t>Microsoft.NET.Sdk.Web</a:t>
            </a:r>
            <a:r>
              <a:rPr lang="en-GB" dirty="0"/>
              <a:t>"&gt;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InvariantGlobalization</a:t>
            </a:r>
            <a:r>
              <a:rPr lang="en-GB" dirty="0"/>
              <a:t>&gt;true&lt;/</a:t>
            </a:r>
            <a:r>
              <a:rPr lang="en-GB" dirty="0" err="1"/>
              <a:t>InvariantGlobalization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PublishAot</a:t>
            </a:r>
            <a:r>
              <a:rPr lang="en-GB" dirty="0"/>
              <a:t>&gt;true&lt;/</a:t>
            </a:r>
            <a:r>
              <a:rPr lang="en-GB" dirty="0" err="1"/>
              <a:t>PublishAot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TargetFramework</a:t>
            </a:r>
            <a:r>
              <a:rPr lang="en-GB" dirty="0"/>
              <a:t>&gt;net9.0&lt;/</a:t>
            </a:r>
            <a:r>
              <a:rPr lang="en-GB" dirty="0" err="1"/>
              <a:t>TargetFramework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Microsoft.AspNetCore.OpenApi</a:t>
            </a:r>
            <a:r>
              <a:rPr lang="en-GB" dirty="0"/>
              <a:t>" Version=“9.0.0"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Microsoft.Extensions.ApiDescription.Server</a:t>
            </a:r>
            <a:r>
              <a:rPr lang="en-GB" dirty="0"/>
              <a:t>" Version="9.0.0" </a:t>
            </a:r>
            <a:r>
              <a:rPr lang="en-GB" dirty="0" err="1"/>
              <a:t>PrivateAssets</a:t>
            </a:r>
            <a:r>
              <a:rPr lang="en-GB" dirty="0"/>
              <a:t>="all"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Swashbuckle.AspNetCore.SwaggerUI</a:t>
            </a:r>
            <a:r>
              <a:rPr lang="en-GB" dirty="0"/>
              <a:t>" Version="6.9.0" /&gt;</a:t>
            </a:r>
          </a:p>
          <a:p>
            <a:r>
              <a:rPr lang="en-GB" dirty="0"/>
              <a:t>  &lt;/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 Label="Enable generation of OpenAPI document file"&gt;</a:t>
            </a:r>
          </a:p>
          <a:p>
            <a:r>
              <a:rPr lang="en-GB" dirty="0"/>
              <a:t>    &lt;</a:t>
            </a:r>
            <a:r>
              <a:rPr lang="en-GB" dirty="0" err="1"/>
              <a:t>OpenApiDocumentsDirectory</a:t>
            </a:r>
            <a:r>
              <a:rPr lang="en-GB" dirty="0"/>
              <a:t>&gt;$([</a:t>
            </a:r>
            <a:r>
              <a:rPr lang="en-GB" dirty="0" err="1"/>
              <a:t>System.IO.Path</a:t>
            </a:r>
            <a:r>
              <a:rPr lang="en-GB" dirty="0"/>
              <a:t>]::Combine($(</a:t>
            </a:r>
            <a:r>
              <a:rPr lang="en-GB" dirty="0" err="1"/>
              <a:t>ArtifactsPath</a:t>
            </a:r>
            <a:r>
              <a:rPr lang="en-GB" dirty="0"/>
              <a:t>), '</a:t>
            </a:r>
            <a:r>
              <a:rPr lang="en-GB" dirty="0" err="1"/>
              <a:t>openapi</a:t>
            </a:r>
            <a:r>
              <a:rPr lang="en-GB" dirty="0"/>
              <a:t>'))&lt;/</a:t>
            </a:r>
            <a:r>
              <a:rPr lang="en-GB" dirty="0" err="1"/>
              <a:t>OpenApiDocumentsDirectory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OpenApiGenerateDocuments</a:t>
            </a:r>
            <a:r>
              <a:rPr lang="en-GB" dirty="0"/>
              <a:t>&gt;true&lt;/</a:t>
            </a:r>
            <a:r>
              <a:rPr lang="en-GB" dirty="0" err="1"/>
              <a:t>OpenApiGenerateDocuments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&lt;/Project&gt;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A5091-1E3D-0D18-AA6C-34B2A539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F93F6-83F9-4460-5559-9A141E0F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38AD2-BED6-83F2-1E27-5ECB6CDD5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B70BAA-A16B-9EC7-0FB1-7884FBB2FF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F741-3E22-95F8-5589-40E26140C4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EB6C5-00A1-73BF-01CA-6AC16EB932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86181-4007-6E7F-893B-50FFB060A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03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0B8C-A889-0C67-364E-A7DF19ECA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36F79-42F8-7F8F-80C3-40F3BDE67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E5A15-C96C-2D2D-0B20-0E08BBE39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4E953E-8F06-F3D4-2923-566962FA77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3DF8-5A54-56DD-5D5A-432E657C64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42D74-0C79-F17D-C24B-D2DD7782DD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66F2E-9618-1B87-EA29-82CC9A948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46FD-2B58-2846-3ACB-63F39F882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7B4C0-2E8B-F444-FE78-8B76A16CA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03515-7313-5936-F432-4BCA30ACF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9AA4AA-AD6B-8242-98DD-D42DF35CB1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2E83-094E-02E1-AFB3-5D4D7D867E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7A91D8-0F3C-EEF8-07BF-82F4AAAF23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1:43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7A57A-0387-4E4D-4021-98E3F439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91A8E-C02F-143D-72EB-37C3DE55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86EEC-0130-3743-AED5-254C1AC6C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E597F-207C-9922-4FB4-CC11DB467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925ED3-0093-90D5-F074-159580DBF5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C49F-4DFF-4BCB-6B9B-305D288C3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FCCB20-AF6B-9423-C71C-DD88E1C6081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0EFC3-2091-D6B9-C1D6-5643E1A01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2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544F4-48E7-A7AA-0AE4-EE0B5CE0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936EC-5A6D-82E5-1AA0-A537442E9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C6838-367E-F300-E778-F71ADAE41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6CD369-ED14-61CB-3BF6-85A431442B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D1AA-766B-7BB4-4B2E-4407A56589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527128-5F26-316B-9FD1-E31BFBE5B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D6DCE-62DD-F09B-CB3C-6ABCD5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B5B9-8F63-4136-0D72-D427FD98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E8867-5EA1-9458-0B29-7C28FDDE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7DD23-3618-75FE-51EE-999DD09A4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4A6CBA-A67D-A50F-F859-2CE2A24F2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D9DD-F415-4E38-BA93-3878B78500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B901F5-C719-B8C6-8FBC-62EBC2DDAB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8F49-B82E-105C-500A-DD2BB3195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681BC-4A30-F933-2117-3C64ECEC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69215-D064-10D2-C8B0-2726C2F1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13FE-02A3-9164-B185-FCE9E7D73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B8C6A2-BBED-941F-D6E1-32ED0DCE1AD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D8F8-780E-9B40-BDF7-A11F3CCF2B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032008-0C3F-6EFD-29D6-4FB7F86717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CAAE2-404A-6C16-650B-3606B6E0C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8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C968-68D6-247A-13CA-485B47742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FCF66-AA38-1ED1-1F2A-995D5F8FE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B3299-C7FE-33FB-66EB-7249BB3A5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45C81A-0F2C-FD0A-4F2A-92FC3EAF84E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0A87-3A95-3610-2A3F-9B5E54C3F4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3C698C-1146-A729-6388-B7BEC14892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448B5-AD20-6158-77A2-F3EFC738D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66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var builder = </a:t>
            </a:r>
            <a:r>
              <a:rPr lang="en-GB" dirty="0" err="1"/>
              <a:t>WebApplication.CreateSlimBuilder</a:t>
            </a:r>
            <a:r>
              <a:rPr lang="en-GB" dirty="0"/>
              <a:t>(</a:t>
            </a:r>
            <a:r>
              <a:rPr lang="en-GB" dirty="0" err="1"/>
              <a:t>args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 err="1"/>
              <a:t>builder.Services.AddOpenApi</a:t>
            </a:r>
            <a:r>
              <a:rPr lang="en-GB" dirty="0"/>
              <a:t>();</a:t>
            </a:r>
          </a:p>
          <a:p>
            <a:r>
              <a:rPr lang="en-GB" dirty="0" err="1"/>
              <a:t>builder.Services.AddSingleton</a:t>
            </a:r>
            <a:r>
              <a:rPr lang="en-GB" dirty="0"/>
              <a:t>(</a:t>
            </a:r>
            <a:r>
              <a:rPr lang="en-GB" dirty="0" err="1"/>
              <a:t>TimeProvider.System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var app = </a:t>
            </a:r>
            <a:r>
              <a:rPr lang="en-GB" dirty="0" err="1"/>
              <a:t>builder.Build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var </a:t>
            </a:r>
            <a:r>
              <a:rPr lang="en-GB" dirty="0" err="1"/>
              <a:t>api</a:t>
            </a:r>
            <a:r>
              <a:rPr lang="en-GB" dirty="0"/>
              <a:t> = </a:t>
            </a:r>
            <a:r>
              <a:rPr lang="en-GB" dirty="0" err="1"/>
              <a:t>app.MapGroup</a:t>
            </a:r>
            <a:r>
              <a:rPr lang="en-GB" dirty="0"/>
              <a:t>("</a:t>
            </a:r>
            <a:r>
              <a:rPr lang="en-GB" dirty="0" err="1"/>
              <a:t>api</a:t>
            </a:r>
            <a:r>
              <a:rPr lang="en-GB" dirty="0"/>
              <a:t>");</a:t>
            </a:r>
          </a:p>
          <a:p>
            <a:r>
              <a:rPr lang="en-GB" dirty="0" err="1"/>
              <a:t>api.MapGet</a:t>
            </a:r>
            <a:r>
              <a:rPr lang="en-GB" dirty="0"/>
              <a:t>("time", (</a:t>
            </a:r>
            <a:r>
              <a:rPr lang="en-GB" dirty="0" err="1"/>
              <a:t>TimeProvider</a:t>
            </a:r>
            <a:r>
              <a:rPr lang="en-GB" dirty="0"/>
              <a:t> </a:t>
            </a:r>
            <a:r>
              <a:rPr lang="en-GB" dirty="0" err="1"/>
              <a:t>timeProvider</a:t>
            </a:r>
            <a:r>
              <a:rPr lang="en-GB" dirty="0"/>
              <a:t>) =&gt;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var </a:t>
            </a:r>
            <a:r>
              <a:rPr lang="en-GB" dirty="0" err="1"/>
              <a:t>utcNow</a:t>
            </a:r>
            <a:r>
              <a:rPr lang="en-GB" dirty="0"/>
              <a:t> = </a:t>
            </a:r>
            <a:r>
              <a:rPr lang="en-GB" dirty="0" err="1"/>
              <a:t>timeProvider.GetUtcNow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var time = new CurrentTime(</a:t>
            </a:r>
          </a:p>
          <a:p>
            <a:r>
              <a:rPr lang="en-GB" dirty="0"/>
              <a:t>        </a:t>
            </a:r>
            <a:r>
              <a:rPr lang="en-GB" dirty="0" err="1"/>
              <a:t>utcNow</a:t>
            </a:r>
            <a:r>
              <a:rPr lang="en-GB" dirty="0"/>
              <a:t>,</a:t>
            </a:r>
          </a:p>
          <a:p>
            <a:r>
              <a:rPr lang="en-GB" dirty="0"/>
              <a:t>        </a:t>
            </a:r>
            <a:r>
              <a:rPr lang="en-GB" dirty="0" err="1"/>
              <a:t>utcNow.ToString</a:t>
            </a:r>
            <a:r>
              <a:rPr lang="en-GB" dirty="0"/>
              <a:t>("r"),</a:t>
            </a:r>
          </a:p>
          <a:p>
            <a:r>
              <a:rPr lang="en-GB" dirty="0"/>
              <a:t>        </a:t>
            </a:r>
            <a:r>
              <a:rPr lang="en-GB" dirty="0" err="1"/>
              <a:t>utcNow.ToUnixTimeSeconds</a:t>
            </a:r>
            <a:r>
              <a:rPr lang="en-GB" dirty="0"/>
              <a:t>(),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("U"));</a:t>
            </a:r>
          </a:p>
          <a:p>
            <a:endParaRPr lang="en-GB" dirty="0"/>
          </a:p>
          <a:p>
            <a:r>
              <a:rPr lang="en-GB" dirty="0"/>
              <a:t>    return </a:t>
            </a:r>
            <a:r>
              <a:rPr lang="en-GB" dirty="0" err="1"/>
              <a:t>TypedResults.Ok</a:t>
            </a:r>
            <a:r>
              <a:rPr lang="en-GB" dirty="0"/>
              <a:t>(time);</a:t>
            </a:r>
          </a:p>
          <a:p>
            <a:r>
              <a:rPr lang="en-GB" dirty="0"/>
              <a:t>});</a:t>
            </a:r>
          </a:p>
          <a:p>
            <a:endParaRPr lang="en-GB" dirty="0"/>
          </a:p>
          <a:p>
            <a:r>
              <a:rPr lang="en-GB" dirty="0" err="1"/>
              <a:t>app.MapOpenApi</a:t>
            </a:r>
            <a:r>
              <a:rPr lang="en-GB" dirty="0"/>
              <a:t>();</a:t>
            </a:r>
          </a:p>
          <a:p>
            <a:r>
              <a:rPr lang="en-GB" dirty="0" err="1"/>
              <a:t>app.Run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public record CurrentTime(</a:t>
            </a:r>
          </a:p>
          <a:p>
            <a:r>
              <a:rPr lang="en-GB" dirty="0"/>
              <a:t>    </a:t>
            </a:r>
            <a:r>
              <a:rPr lang="en-GB" dirty="0" err="1"/>
              <a:t>DateTimeOffset</a:t>
            </a:r>
            <a:r>
              <a:rPr lang="en-GB" dirty="0"/>
              <a:t> Timestamp,</a:t>
            </a:r>
          </a:p>
          <a:p>
            <a:r>
              <a:rPr lang="en-GB" dirty="0"/>
              <a:t>    string Rfc1123,</a:t>
            </a:r>
          </a:p>
          <a:p>
            <a:r>
              <a:rPr lang="en-GB" dirty="0"/>
              <a:t>    long </a:t>
            </a:r>
            <a:r>
              <a:rPr lang="en-GB" dirty="0" err="1"/>
              <a:t>UnixSeconds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UniversalSortable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UniversalFull</a:t>
            </a:r>
            <a:r>
              <a:rPr lang="en-GB" dirty="0"/>
              <a:t>);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F80C-CD78-C16F-0A33-7815BFDF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3522F-5A06-A66E-97F1-0ABBC9AA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34030-F00C-9F8B-44EE-6469AF310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26E5943-6347-39B3-4A8D-1C0A8702DF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F260-F6DE-D7D5-CF2C-D540981698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AAC2EA-6652-A35A-C0B9-74A08EF1D2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EB96-D712-A7F4-DC5F-B3C5892B6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6437-A8CB-997D-E28C-38BA7612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98F41-D58F-619C-7D2E-967D34BD5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4871-8F92-D2AC-8627-5F1B1DB42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BDF99C3-4EF4-D0FF-E86D-B00E11ECDB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F78F-0BFF-EB86-9DC1-8D133F25DD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99421D-2CF5-2AC9-413E-E001260F06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AC92-61E8-8DD7-5AE9-331259552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16196-8B2A-3F42-FB81-B3F84E8D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DC550-F9A7-B622-B0FE-3B4EE5FF4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958CC-7A02-590B-CF5A-CEBC1B248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437F995-1012-615D-9824-406E9B7E03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01B4D-D443-FE53-FAA6-35D385B03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9B980C-3EA1-1D59-0A91-7FE3FD7E5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4C8D1-33B7-ED14-4C1A-AC033D45A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302F-69BD-2080-D2C5-16B93164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05F1-CA03-6481-7F07-11CBECF84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316BE-B9CE-5C0E-9E5B-7A3B61ED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AttributeUsage</a:t>
            </a:r>
            <a:r>
              <a:rPr lang="en-GB" dirty="0"/>
              <a:t>(</a:t>
            </a:r>
            <a:r>
              <a:rPr lang="en-GB" dirty="0" err="1"/>
              <a:t>AttributeTargets.Method</a:t>
            </a:r>
            <a:r>
              <a:rPr lang="en-GB" dirty="0"/>
              <a:t>, </a:t>
            </a:r>
            <a:r>
              <a:rPr lang="en-GB" dirty="0" err="1"/>
              <a:t>AllowMultiple</a:t>
            </a:r>
            <a:r>
              <a:rPr lang="en-GB" dirty="0"/>
              <a:t> = true)]</a:t>
            </a:r>
          </a:p>
          <a:p>
            <a:r>
              <a:rPr lang="en-GB" dirty="0"/>
              <a:t>public sealed class </a:t>
            </a:r>
            <a:r>
              <a:rPr lang="en-GB" dirty="0" err="1"/>
              <a:t>OpenApiResponseAttribute</a:t>
            </a:r>
            <a:r>
              <a:rPr lang="en-GB" dirty="0"/>
              <a:t>(int </a:t>
            </a:r>
            <a:r>
              <a:rPr lang="en-GB" dirty="0" err="1"/>
              <a:t>httpStatusCode</a:t>
            </a:r>
            <a:r>
              <a:rPr lang="en-GB" dirty="0"/>
              <a:t>, string description) : Attribute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HTTP status code for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int </a:t>
            </a:r>
            <a:r>
              <a:rPr lang="en-GB" dirty="0" err="1"/>
              <a:t>HttpStatusCode</a:t>
            </a:r>
            <a:r>
              <a:rPr lang="en-GB" dirty="0"/>
              <a:t> { get; } = </a:t>
            </a:r>
            <a:r>
              <a:rPr lang="en-GB" dirty="0" err="1"/>
              <a:t>httpStatusCode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description of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string Description { get; } = description;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C001DE-73CD-92E3-CB85-04221939C4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D66F-BDDD-AD0F-3B23-0A187EA6D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72B2A8-81A6-2143-ABC9-B46B1E00D0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11/3/2024 1:42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095F0-C488-28F4-EDD5-12D7ED7E7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11/3/2024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martincostello/dotnet-conf-2024/blob/084a62d86c0241ecc9e1bf760c46c7ba020aec80/src/API/Program.c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Swashbuckle.AspNetCore.SwaggerUI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costello/dotnet-conf-2024/blob/084a62d86c0241ecc9e1bf760c46c7ba020aec80/src/API/Program.c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uget.org/packages/MartinCostello.OpenApi.Extensions" TargetMode="Externa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openapi/kiota/overview" TargetMode="Externa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indrivendev/Swashbuckle.AspNetCore" TargetMode="External"/><Relationship Id="rId2" Type="http://schemas.openxmlformats.org/officeDocument/2006/relationships/hyperlink" Target="https://github.com/App-vNext/Polly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docs/specification/v3_0/about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martincostello/aspnetcore-openapi/blob/d87b42a236762ac32d833e6b482500b4d97f118c/perf/TodoApp.Benchmarks/OpenApiBenchmarks.cs" TargetMode="External"/><Relationship Id="rId5" Type="http://schemas.openxmlformats.org/officeDocument/2006/relationships/hyperlink" Target="https://github.com/domaindrivendev/Swashbuckle.AspNetCore" TargetMode="External"/><Relationship Id="rId4" Type="http://schemas.openxmlformats.org/officeDocument/2006/relationships/hyperlink" Target="https://github.com/RicoSuter/NSwa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artin_costello" TargetMode="External"/><Relationship Id="rId3" Type="http://schemas.openxmlformats.org/officeDocument/2006/relationships/hyperlink" Target="https://github.com/martincostello/dotnet-conf-2024" TargetMode="External"/><Relationship Id="rId7" Type="http://schemas.openxmlformats.org/officeDocument/2006/relationships/hyperlink" Target="https://github.com/martincostello/presentations" TargetMode="External"/><Relationship Id="rId2" Type="http://schemas.openxmlformats.org/officeDocument/2006/relationships/hyperlink" Target="https://github.com/martincostello/openapi-extensions" TargetMode="External"/><Relationship Id="rId1" Type="http://schemas.openxmlformats.org/officeDocument/2006/relationships/slideLayout" Target="../slideLayouts/slideLayout38.xml"/><Relationship Id="rId6" Type="http://schemas.openxmlformats.org/officeDocument/2006/relationships/hyperlink" Target="https://www.nuget.org/packages/MartinCostello.OpenApi.Extensions" TargetMode="External"/><Relationship Id="rId5" Type="http://schemas.openxmlformats.org/officeDocument/2006/relationships/hyperlink" Target="https://www.nuget.org/packages/Swashbuckle.AspNetCore.SwaggerUI" TargetMode="External"/><Relationship Id="rId4" Type="http://schemas.openxmlformats.org/officeDocument/2006/relationships/hyperlink" Target="https://blog.martincostello.com/" TargetMode="External"/><Relationship Id="rId9" Type="http://schemas.openxmlformats.org/officeDocument/2006/relationships/hyperlink" Target="https://github.com/swagger-api/swagger-ui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61920"/>
          </a:xfrm>
        </p:spPr>
        <p:txBody>
          <a:bodyPr/>
          <a:lstStyle/>
          <a:p>
            <a:r>
              <a:rPr lang="en-US" sz="5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Extending ASP.NET Core OpenAPI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Martin Costello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D829-2122-7979-6909-1CAE1791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0CF-48DC-6E7F-3724-73E3762144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Program.cs</a:t>
            </a:r>
          </a:p>
        </p:txBody>
      </p:sp>
      <p:pic>
        <p:nvPicPr>
          <p:cNvPr id="35" name="Picture Placeholder 34" descr="The Program.cs file to implement an ASP.NET Core Minimal API.">
            <a:extLst>
              <a:ext uri="{FF2B5EF4-FFF2-40B4-BE49-F238E27FC236}">
                <a16:creationId xmlns:a16="http://schemas.microsoft.com/office/drawing/2014/main" id="{50FB0A00-3FB8-5B3B-B7F7-63E4E7BE0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126" b="5126"/>
          <a:stretch/>
        </p:blipFill>
        <p:spPr/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A84F89-4DE6-66C5-F2F7-5312341FF4E3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Code</a:t>
            </a:r>
            <a:endParaRPr lang="en-US" dirty="0"/>
          </a:p>
        </p:txBody>
      </p:sp>
      <p:sp>
        <p:nvSpPr>
          <p:cNvPr id="3" name="Rectangle 2" descr="A rectangle highlighting the creation of a WebApplicationBuilder using the CreateSlimBuilder method.">
            <a:extLst>
              <a:ext uri="{FF2B5EF4-FFF2-40B4-BE49-F238E27FC236}">
                <a16:creationId xmlns:a16="http://schemas.microsoft.com/office/drawing/2014/main" id="{627D7E1C-F6A7-3A75-93E4-278A5ABDAD34}"/>
              </a:ext>
            </a:extLst>
          </p:cNvPr>
          <p:cNvSpPr/>
          <p:nvPr/>
        </p:nvSpPr>
        <p:spPr bwMode="auto">
          <a:xfrm>
            <a:off x="1930400" y="1219200"/>
            <a:ext cx="3427307" cy="270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4F8EBF9C-C75A-7E79-E6ED-D85A7A60D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73762" y="1107540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method call to AddOpenApi to add OpenAPI services to the service collection.">
            <a:extLst>
              <a:ext uri="{FF2B5EF4-FFF2-40B4-BE49-F238E27FC236}">
                <a16:creationId xmlns:a16="http://schemas.microsoft.com/office/drawing/2014/main" id="{0597D646-435C-D506-0C04-11428465EA2C}"/>
              </a:ext>
            </a:extLst>
          </p:cNvPr>
          <p:cNvSpPr/>
          <p:nvPr/>
        </p:nvSpPr>
        <p:spPr bwMode="auto">
          <a:xfrm>
            <a:off x="1916853" y="1537547"/>
            <a:ext cx="1930400" cy="2370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094A51D-619E-F5D2-3698-8A6DAA0B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9489187">
            <a:off x="3781388" y="105942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92C31A9-A142-4018-AD97-EABBBAD5D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66387" y="325706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the lambda method that implements the API, which receives a TimeProvider and uses it to get the current date and time in UTC and then returns a CurrentTime object which contains 5 different representations of that time.">
            <a:extLst>
              <a:ext uri="{FF2B5EF4-FFF2-40B4-BE49-F238E27FC236}">
                <a16:creationId xmlns:a16="http://schemas.microsoft.com/office/drawing/2014/main" id="{CE55FF45-0754-F922-5C81-A2F33E4ECCF1}"/>
              </a:ext>
            </a:extLst>
          </p:cNvPr>
          <p:cNvSpPr/>
          <p:nvPr/>
        </p:nvSpPr>
        <p:spPr bwMode="auto">
          <a:xfrm>
            <a:off x="1673013" y="2323253"/>
            <a:ext cx="4422987" cy="22419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declaration of the CurrentTime record.">
            <a:extLst>
              <a:ext uri="{FF2B5EF4-FFF2-40B4-BE49-F238E27FC236}">
                <a16:creationId xmlns:a16="http://schemas.microsoft.com/office/drawing/2014/main" id="{C49C55FE-24C6-53D8-177C-DCB821E79DC4}"/>
              </a:ext>
            </a:extLst>
          </p:cNvPr>
          <p:cNvSpPr/>
          <p:nvPr/>
        </p:nvSpPr>
        <p:spPr bwMode="auto">
          <a:xfrm>
            <a:off x="1921654" y="5076967"/>
            <a:ext cx="1933840" cy="982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3E4C5DDD-4E4C-192B-AC31-F06C8FD2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97192" y="4490719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 descr="A rectangle highlighting the call to the MapOpenApi method to add the OpenAPI endpoint to the application.">
            <a:extLst>
              <a:ext uri="{FF2B5EF4-FFF2-40B4-BE49-F238E27FC236}">
                <a16:creationId xmlns:a16="http://schemas.microsoft.com/office/drawing/2014/main" id="{51219373-3559-84C3-06EE-466D9619429B}"/>
              </a:ext>
            </a:extLst>
          </p:cNvPr>
          <p:cNvSpPr/>
          <p:nvPr/>
        </p:nvSpPr>
        <p:spPr bwMode="auto">
          <a:xfrm>
            <a:off x="1882987" y="4592320"/>
            <a:ext cx="1202367" cy="277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03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862D2C-621F-598D-9003-05BE191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Voilà – an OpenAPI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276999"/>
          </a:xfrm>
        </p:spPr>
        <p:txBody>
          <a:bodyPr/>
          <a:lstStyle/>
          <a:p>
            <a:r>
              <a:rPr lang="en-US" dirty="0"/>
              <a:t>Specification in JSON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224951"/>
          </a:xfrm>
        </p:spPr>
        <p:txBody>
          <a:bodyPr/>
          <a:lstStyle/>
          <a:p>
            <a:r>
              <a:rPr lang="en-US" dirty="0"/>
              <a:t>Returned from </a:t>
            </a:r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/openapi/v1.json</a:t>
            </a:r>
            <a:r>
              <a:rPr lang="en-US" dirty="0"/>
              <a:t> by default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API information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Paths (endpoints)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Schemas (types)</a:t>
            </a:r>
          </a:p>
        </p:txBody>
      </p:sp>
      <p:pic>
        <p:nvPicPr>
          <p:cNvPr id="13" name="Picture Placeholder 12" descr="A screenshot of part of the generated OpenAPI schema for the API in JSON format which shows a single path which returns a single HTTP 200 response.">
            <a:extLst>
              <a:ext uri="{FF2B5EF4-FFF2-40B4-BE49-F238E27FC236}">
                <a16:creationId xmlns:a16="http://schemas.microsoft.com/office/drawing/2014/main" id="{718ACBF6-89CA-8A3F-E10B-9D41F92B77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67" b="52935"/>
          <a:stretch/>
        </p:blipFill>
        <p:spPr>
          <a:xfrm>
            <a:off x="5322676" y="1831506"/>
            <a:ext cx="6140768" cy="3460500"/>
          </a:xfrm>
        </p:spPr>
      </p:pic>
    </p:spTree>
    <p:extLst>
      <p:ext uri="{BB962C8B-B14F-4D97-AF65-F5344CB8AC3E}">
        <p14:creationId xmlns:p14="http://schemas.microsoft.com/office/powerpoint/2010/main" val="7662399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2F8B-824B-56DF-8CF2-D70BB67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EC3F0-F5FE-B098-07E4-7EEE4962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Swagger UI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A3F6D-065F-3BEF-D478-7583379994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830997"/>
          </a:xfrm>
        </p:spPr>
        <p:txBody>
          <a:bodyPr/>
          <a:lstStyle/>
          <a:p>
            <a:r>
              <a:rPr lang="en-US" dirty="0"/>
              <a:t>Add a user interface to our application using </a:t>
            </a:r>
            <a:r>
              <a:rPr lang="en-US" dirty="0">
                <a:hlinkClick r:id="rId2"/>
              </a:rPr>
              <a:t>Swashbuckle.AspNetCore.SwaggerUI</a:t>
            </a:r>
            <a:r>
              <a:rPr lang="en-US" dirty="0"/>
              <a:t> to render a user interface we can use to consume our OpenAPI document</a:t>
            </a:r>
          </a:p>
        </p:txBody>
      </p:sp>
    </p:spTree>
    <p:extLst>
      <p:ext uri="{BB962C8B-B14F-4D97-AF65-F5344CB8AC3E}">
        <p14:creationId xmlns:p14="http://schemas.microsoft.com/office/powerpoint/2010/main" val="10516055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CE7E-39DB-FF71-CA4C-816188CB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E796-170C-B1CD-91D9-7D100708A8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Swagger UI code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A9C0FC-C888-094E-4D32-25C6C97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Code calling the UseSwaggerUI method on an IApplicationBuilder to configure Swagger UI to consume a document loaded from the &quot;openapi/v1.json&quot; endpoint called &quot;Time API&quot;.">
            <a:extLst>
              <a:ext uri="{FF2B5EF4-FFF2-40B4-BE49-F238E27FC236}">
                <a16:creationId xmlns:a16="http://schemas.microsoft.com/office/drawing/2014/main" id="{640E92F0-1DD1-07A4-3F15-881B1513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75732" y="1485543"/>
            <a:ext cx="9840535" cy="3678846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961A97-7C55-E1BA-0CC6-40B7B1F8F75F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205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1B5A-CF9D-FDAA-962B-9A5AD64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A693-AD4E-BF50-255F-06BAD6AB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Swagger UI document</a:t>
            </a:r>
          </a:p>
        </p:txBody>
      </p:sp>
      <p:pic>
        <p:nvPicPr>
          <p:cNvPr id="6" name="Picture Placeholder 5" descr="A screenshot of the Swagger UI rendered for the Time API OpenAPI document showing a single GET endpoint and a single schema.">
            <a:extLst>
              <a:ext uri="{FF2B5EF4-FFF2-40B4-BE49-F238E27FC236}">
                <a16:creationId xmlns:a16="http://schemas.microsoft.com/office/drawing/2014/main" id="{7F8CC8C8-0396-A1D8-D720-5210A49FA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975" t="104" r="11975" b="23680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8575411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0E58-A088-CF9A-B637-32F6CA8D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D56DE1-1794-9F9C-3F74-304D09B13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Operation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FD18EDA4-4E44-20CC-FF99-48ECB211F9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HTTP 200 response and JSON example for the endpoint.">
            <a:extLst>
              <a:ext uri="{FF2B5EF4-FFF2-40B4-BE49-F238E27FC236}">
                <a16:creationId xmlns:a16="http://schemas.microsoft.com/office/drawing/2014/main" id="{9EF91CF4-0364-D5B2-ABB9-3FA001351B3E}"/>
              </a:ext>
            </a:extLst>
          </p:cNvPr>
          <p:cNvSpPr/>
          <p:nvPr/>
        </p:nvSpPr>
        <p:spPr bwMode="auto">
          <a:xfrm>
            <a:off x="1308946" y="2154766"/>
            <a:ext cx="2744894" cy="21505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84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36A9-050B-3F9B-3B6D-004C6221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336BD34-97E7-0C61-3D8C-CBBFB2841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Response Description</a:t>
            </a:r>
          </a:p>
        </p:txBody>
      </p:sp>
      <p:pic>
        <p:nvPicPr>
          <p:cNvPr id="11" name="Picture Placeholder 10" descr="A zoomed-in view of the HTTP 200 response and example for the time endpoint.">
            <a:extLst>
              <a:ext uri="{FF2B5EF4-FFF2-40B4-BE49-F238E27FC236}">
                <a16:creationId xmlns:a16="http://schemas.microsoft.com/office/drawing/2014/main" id="{745240CF-6B3F-B9DE-E664-22CED8E02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211" r="-5211"/>
          <a:stretch/>
        </p:blipFill>
        <p:spPr/>
      </p:pic>
      <p:sp>
        <p:nvSpPr>
          <p:cNvPr id="13" name="Rectangle 12" descr="A rectangle highlighting the description for the HTTP 200 response, which is &quot;OK&quot;.">
            <a:extLst>
              <a:ext uri="{FF2B5EF4-FFF2-40B4-BE49-F238E27FC236}">
                <a16:creationId xmlns:a16="http://schemas.microsoft.com/office/drawing/2014/main" id="{166B8B5B-4598-875F-2CD6-4191712567D0}"/>
              </a:ext>
            </a:extLst>
          </p:cNvPr>
          <p:cNvSpPr/>
          <p:nvPr/>
        </p:nvSpPr>
        <p:spPr bwMode="auto">
          <a:xfrm>
            <a:off x="3130126" y="1537546"/>
            <a:ext cx="916093" cy="3589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913F3A-F0C2-CC0A-6491-CB4445A54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20442" y="1490648"/>
            <a:ext cx="1268947" cy="452781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basic example JSON for the endpoint.">
            <a:extLst>
              <a:ext uri="{FF2B5EF4-FFF2-40B4-BE49-F238E27FC236}">
                <a16:creationId xmlns:a16="http://schemas.microsoft.com/office/drawing/2014/main" id="{8CA174A6-1365-BFF5-207D-27AA6FE8E580}"/>
              </a:ext>
            </a:extLst>
          </p:cNvPr>
          <p:cNvSpPr/>
          <p:nvPr/>
        </p:nvSpPr>
        <p:spPr bwMode="auto">
          <a:xfrm>
            <a:off x="3304349" y="3991186"/>
            <a:ext cx="5077651" cy="21276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329D488-588C-CC89-84AF-84083862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709267">
            <a:off x="7509777" y="2904250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26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AFD-686A-E178-2CA2-7B73935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06E60A-0F45-EAD1-B21C-DD553B848A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CurrentTime Schema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43558136-038D-DB93-F802-F2E223E287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CurrentTime schema.">
            <a:extLst>
              <a:ext uri="{FF2B5EF4-FFF2-40B4-BE49-F238E27FC236}">
                <a16:creationId xmlns:a16="http://schemas.microsoft.com/office/drawing/2014/main" id="{B535D25F-71ED-7070-7DF0-2E7A2705C2EE}"/>
              </a:ext>
            </a:extLst>
          </p:cNvPr>
          <p:cNvSpPr/>
          <p:nvPr/>
        </p:nvSpPr>
        <p:spPr bwMode="auto">
          <a:xfrm>
            <a:off x="1363980" y="4930139"/>
            <a:ext cx="2788920" cy="12715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26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956E1-43F5-8A65-CA1F-4B4428D5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F50CB8-7C81-9EDA-ADDD-AE5797CC8F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Response Schema Property Types</a:t>
            </a:r>
          </a:p>
        </p:txBody>
      </p:sp>
      <p:pic>
        <p:nvPicPr>
          <p:cNvPr id="6" name="Picture Placeholder 5" descr="A zoomed in screenshot of the CurrentTime schema.">
            <a:extLst>
              <a:ext uri="{FF2B5EF4-FFF2-40B4-BE49-F238E27FC236}">
                <a16:creationId xmlns:a16="http://schemas.microsoft.com/office/drawing/2014/main" id="{F9B0D7DF-42AE-62DD-E6F1-4AEA9375CA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3706" r="-13706"/>
          <a:stretch/>
        </p:blipFill>
        <p:spPr/>
      </p:pic>
      <p:sp>
        <p:nvSpPr>
          <p:cNvPr id="7" name="Rectangle 6" descr="A rectangle highlighting the type information for the CurrentTime schema's properties.">
            <a:extLst>
              <a:ext uri="{FF2B5EF4-FFF2-40B4-BE49-F238E27FC236}">
                <a16:creationId xmlns:a16="http://schemas.microsoft.com/office/drawing/2014/main" id="{5F1D18F1-59BD-7490-4E7D-B687FF6DB5F5}"/>
              </a:ext>
            </a:extLst>
          </p:cNvPr>
          <p:cNvSpPr/>
          <p:nvPr/>
        </p:nvSpPr>
        <p:spPr bwMode="auto">
          <a:xfrm>
            <a:off x="6661089" y="2709032"/>
            <a:ext cx="2980931" cy="243446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83D073D-6218-6282-D291-5A7CA2AB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2968289">
            <a:off x="5338385" y="1689793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15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9520-2530-4191-BA3C-904E17029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75ED-1DDB-62BD-BA19-27858E9B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B4FB-E1A5-8A56-39A9-C41CFD96D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Kicking things up a notch </a:t>
            </a:r>
            <a:r>
              <a:rPr lang="en-GB" dirty="0"/>
              <a:t>🌶️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02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FAAD7-60B4-76DC-A583-3E247AA4E9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5539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Introduction </a:t>
            </a:r>
            <a:r>
              <a:rPr lang="en-GB" b="1" dirty="0"/>
              <a:t>👋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999"/>
          </a:xfrm>
        </p:spPr>
        <p:txBody>
          <a:bodyPr/>
          <a:lstStyle/>
          <a:p>
            <a:r>
              <a:rPr lang="en-US" b="1" dirty="0"/>
              <a:t>What is Microsoft.AspNetCore.OpenApi? </a:t>
            </a:r>
            <a:r>
              <a:rPr lang="en-GB" b="1" dirty="0"/>
              <a:t>✨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Out-of-the-box Experience </a:t>
            </a:r>
            <a:r>
              <a:rPr lang="en-GB" b="1" dirty="0"/>
              <a:t>📦</a:t>
            </a:r>
            <a:endParaRPr lang="en-US" b="1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Kicking things up a notch </a:t>
            </a:r>
            <a:r>
              <a:rPr lang="en-GB" b="1" dirty="0"/>
              <a:t>🌶️</a:t>
            </a:r>
            <a:endParaRPr lang="en-US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How does it work? </a:t>
            </a:r>
            <a:r>
              <a:rPr lang="en-GB" b="1" dirty="0"/>
              <a:t>🕵️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Resources </a:t>
            </a:r>
            <a:r>
              <a:rPr lang="en-GB" b="1" dirty="0"/>
              <a:t>📖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OpenAPI document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use a NuGet package to extend the information in the generated OpenAPI document at runtime</a:t>
            </a:r>
          </a:p>
        </p:txBody>
      </p:sp>
    </p:spTree>
    <p:extLst>
      <p:ext uri="{BB962C8B-B14F-4D97-AF65-F5344CB8AC3E}">
        <p14:creationId xmlns:p14="http://schemas.microsoft.com/office/powerpoint/2010/main" val="12378812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OpenAPI Extensions for ASP.NET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553998"/>
          </a:xfrm>
        </p:spPr>
        <p:txBody>
          <a:bodyPr/>
          <a:lstStyle/>
          <a:p>
            <a:r>
              <a:rPr lang="en-US" dirty="0"/>
              <a:t>NuGet package that extends Microsoft.AspNetCore.OpenApi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563505"/>
          </a:xfrm>
        </p:spPr>
        <p:txBody>
          <a:bodyPr/>
          <a:lstStyle/>
          <a:p>
            <a:r>
              <a:rPr lang="en-US" dirty="0">
                <a:hlinkClick r:id="rId2"/>
              </a:rPr>
              <a:t>NuGet package</a:t>
            </a:r>
            <a:endParaRPr lang="en-US" dirty="0"/>
          </a:p>
          <a:p>
            <a:r>
              <a:rPr lang="en-US" dirty="0"/>
              <a:t>Add rich examples</a:t>
            </a:r>
          </a:p>
          <a:p>
            <a:r>
              <a:rPr lang="en-US" dirty="0"/>
              <a:t>Customize parameter and response descriptions</a:t>
            </a:r>
          </a:p>
          <a:p>
            <a:r>
              <a:rPr lang="en-US" dirty="0"/>
              <a:t>XML documentation</a:t>
            </a:r>
          </a:p>
          <a:p>
            <a:r>
              <a:rPr lang="en-US" dirty="0"/>
              <a:t>Return OpenAPI document as YAML</a:t>
            </a:r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BE3C4741-2D10-34C5-A189-A985B6FF2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91" r="91"/>
          <a:stretch/>
        </p:blipFill>
        <p:spPr>
          <a:xfrm>
            <a:off x="5263237" y="1835083"/>
            <a:ext cx="6197788" cy="3492633"/>
          </a:xfrm>
        </p:spPr>
      </p:pic>
    </p:spTree>
    <p:extLst>
      <p:ext uri="{BB962C8B-B14F-4D97-AF65-F5344CB8AC3E}">
        <p14:creationId xmlns:p14="http://schemas.microsoft.com/office/powerpoint/2010/main" val="22533686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869D0E-9786-7390-ACEE-0E4256A343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OpenAPI Extension Features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Add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/>
              <a:t>Make our API’s behavior easier to understand for both automated readers (like Copilot or OpenAI) as well as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276999"/>
          </a:xfrm>
        </p:spPr>
        <p:txBody>
          <a:bodyPr/>
          <a:lstStyle/>
          <a:p>
            <a:r>
              <a:rPr lang="en-US" dirty="0"/>
              <a:t>Use XML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369332"/>
          </a:xfrm>
        </p:spPr>
        <p:txBody>
          <a:bodyPr/>
          <a:lstStyle/>
          <a:p>
            <a:r>
              <a:rPr lang="en-US" dirty="0"/>
              <a:t>Surface the XML documentation for developers into the OpenAPI documentation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Contextual descriptions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369332"/>
          </a:xfrm>
        </p:spPr>
        <p:txBody>
          <a:bodyPr/>
          <a:lstStyle/>
          <a:p>
            <a:r>
              <a:rPr lang="en-US" dirty="0"/>
              <a:t>Context-specific descriptions rather than just plain HTTP status code descriptions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Include Server URL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553998"/>
          </a:xfrm>
        </p:spPr>
        <p:txBody>
          <a:bodyPr/>
          <a:lstStyle/>
          <a:p>
            <a:r>
              <a:rPr lang="en-US" dirty="0"/>
              <a:t>Always include the server URL for use with static OpenAPI documents to use with client-generation tools like </a:t>
            </a:r>
            <a:r>
              <a:rPr lang="en-US" dirty="0">
                <a:hlinkClick r:id="rId2"/>
              </a:rPr>
              <a:t>Kiota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346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B58A-E364-AF40-9C23-CD0474455D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Project File With Extensions Added</a:t>
            </a:r>
          </a:p>
        </p:txBody>
      </p:sp>
      <p:pic>
        <p:nvPicPr>
          <p:cNvPr id="6" name="Picture Placeholder 5" descr="A csproj file, the same as previously shown, with the addition of an additional NuGet package reference for MartinCostello.OpenApi.Extensions.">
            <a:extLst>
              <a:ext uri="{FF2B5EF4-FFF2-40B4-BE49-F238E27FC236}">
                <a16:creationId xmlns:a16="http://schemas.microsoft.com/office/drawing/2014/main" id="{C6D2A3EA-C51E-4B8B-3636-75BC3FCD4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382" t="-2714" r="4382" b="-2714"/>
          <a:stretch/>
        </p:blipFill>
        <p:spPr>
          <a:xfrm>
            <a:off x="1175732" y="656287"/>
            <a:ext cx="9840535" cy="5545426"/>
          </a:xfrm>
          <a:prstGeom prst="rect">
            <a:avLst/>
          </a:prstGeom>
        </p:spPr>
      </p:pic>
      <p:sp>
        <p:nvSpPr>
          <p:cNvPr id="3" name="Rectangle 2" descr="A rectangle highlighting the addition of the Microsoft.OpenApi.Extensions NuGet package.">
            <a:extLst>
              <a:ext uri="{FF2B5EF4-FFF2-40B4-BE49-F238E27FC236}">
                <a16:creationId xmlns:a16="http://schemas.microsoft.com/office/drawing/2014/main" id="{725068E9-E575-BD7F-595A-D225F348008C}"/>
              </a:ext>
            </a:extLst>
          </p:cNvPr>
          <p:cNvSpPr/>
          <p:nvPr/>
        </p:nvSpPr>
        <p:spPr bwMode="auto">
          <a:xfrm>
            <a:off x="1625600" y="2953173"/>
            <a:ext cx="6617547" cy="311574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80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0416-8928-A7EE-B8BF-C83C14DB08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OpenAPI Extensions</a:t>
            </a:r>
          </a:p>
        </p:txBody>
      </p:sp>
      <p:pic>
        <p:nvPicPr>
          <p:cNvPr id="9" name="Picture Placeholder 8" descr="A snippet of code used to add the OpenAPI extensions to the API application.">
            <a:extLst>
              <a:ext uri="{FF2B5EF4-FFF2-40B4-BE49-F238E27FC236}">
                <a16:creationId xmlns:a16="http://schemas.microsoft.com/office/drawing/2014/main" id="{B442CEB4-519B-CFB2-52AD-5636D3C66B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347" t="6784" r="-4347" b="678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AddServerUrls property being set to true and the DefaultServerUrl propertly being set to a string containing a URL.">
            <a:extLst>
              <a:ext uri="{FF2B5EF4-FFF2-40B4-BE49-F238E27FC236}">
                <a16:creationId xmlns:a16="http://schemas.microsoft.com/office/drawing/2014/main" id="{C5132040-B7C9-3BE7-4D79-60167B2D7FCF}"/>
              </a:ext>
            </a:extLst>
          </p:cNvPr>
          <p:cNvSpPr/>
          <p:nvPr/>
        </p:nvSpPr>
        <p:spPr bwMode="auto">
          <a:xfrm>
            <a:off x="2499360" y="1517227"/>
            <a:ext cx="6915573" cy="1794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AddHttpContextAccessor method is being called on the application's service collection.">
            <a:extLst>
              <a:ext uri="{FF2B5EF4-FFF2-40B4-BE49-F238E27FC236}">
                <a16:creationId xmlns:a16="http://schemas.microsoft.com/office/drawing/2014/main" id="{A5C1FAC2-F9FD-558D-C2B6-74869B3FC170}"/>
              </a:ext>
            </a:extLst>
          </p:cNvPr>
          <p:cNvSpPr/>
          <p:nvPr/>
        </p:nvSpPr>
        <p:spPr bwMode="auto">
          <a:xfrm>
            <a:off x="2242328" y="5547816"/>
            <a:ext cx="4076586" cy="46887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AddExamples property being set to true and the SerializationContexts property having the application's custom JSON serializer context being added to it.">
            <a:extLst>
              <a:ext uri="{FF2B5EF4-FFF2-40B4-BE49-F238E27FC236}">
                <a16:creationId xmlns:a16="http://schemas.microsoft.com/office/drawing/2014/main" id="{BEF4E90B-D799-EA90-CB98-7F851698A9F0}"/>
              </a:ext>
            </a:extLst>
          </p:cNvPr>
          <p:cNvSpPr/>
          <p:nvPr/>
        </p:nvSpPr>
        <p:spPr bwMode="auto">
          <a:xfrm>
            <a:off x="2499360" y="3350525"/>
            <a:ext cx="6915573" cy="11191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AddXmlComments&lt;T&gt; method is being called for the application's Program class.">
            <a:extLst>
              <a:ext uri="{FF2B5EF4-FFF2-40B4-BE49-F238E27FC236}">
                <a16:creationId xmlns:a16="http://schemas.microsoft.com/office/drawing/2014/main" id="{1EB987EC-BB1A-5AA1-48EB-33F5619467AD}"/>
              </a:ext>
            </a:extLst>
          </p:cNvPr>
          <p:cNvSpPr/>
          <p:nvPr/>
        </p:nvSpPr>
        <p:spPr bwMode="auto">
          <a:xfrm>
            <a:off x="2499360" y="4537881"/>
            <a:ext cx="6915573" cy="68921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16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533C-10E6-69B4-DCE8-FD5549BF5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Example for Response</a:t>
            </a:r>
          </a:p>
        </p:txBody>
      </p:sp>
      <p:pic>
        <p:nvPicPr>
          <p:cNvPr id="6" name="Picture Placeholder 5" descr="A code snippet showing the declaration of the CurrentTime record.">
            <a:extLst>
              <a:ext uri="{FF2B5EF4-FFF2-40B4-BE49-F238E27FC236}">
                <a16:creationId xmlns:a16="http://schemas.microsoft.com/office/drawing/2014/main" id="{0E2FDEF2-6C4D-E9FB-7403-8FE93C20B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424" t="7134" r="-71" b="71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XML documentation that has been added to the record's definition to add a type summary as well as summaries for the properties of the record.">
            <a:extLst>
              <a:ext uri="{FF2B5EF4-FFF2-40B4-BE49-F238E27FC236}">
                <a16:creationId xmlns:a16="http://schemas.microsoft.com/office/drawing/2014/main" id="{8910EFDC-74D1-0B84-15C4-FCECBA90F7B1}"/>
              </a:ext>
            </a:extLst>
          </p:cNvPr>
          <p:cNvSpPr/>
          <p:nvPr/>
        </p:nvSpPr>
        <p:spPr bwMode="auto">
          <a:xfrm>
            <a:off x="2086187" y="853440"/>
            <a:ext cx="8337973" cy="154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addition of the OpenApiExample&lt;CurrentTime&gt; attribute to the record's declaration.">
            <a:extLst>
              <a:ext uri="{FF2B5EF4-FFF2-40B4-BE49-F238E27FC236}">
                <a16:creationId xmlns:a16="http://schemas.microsoft.com/office/drawing/2014/main" id="{0387FD51-4CB3-F2E6-9186-1BA5ADE1ECED}"/>
              </a:ext>
            </a:extLst>
          </p:cNvPr>
          <p:cNvSpPr/>
          <p:nvPr/>
        </p:nvSpPr>
        <p:spPr bwMode="auto">
          <a:xfrm>
            <a:off x="2086188" y="2374710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the record now implements the IExampleProvider&lt;CurrentTime&gt; interface.">
            <a:extLst>
              <a:ext uri="{FF2B5EF4-FFF2-40B4-BE49-F238E27FC236}">
                <a16:creationId xmlns:a16="http://schemas.microsoft.com/office/drawing/2014/main" id="{D4201CD4-D384-F97E-F3F5-D946E396F4EA}"/>
              </a:ext>
            </a:extLst>
          </p:cNvPr>
          <p:cNvSpPr/>
          <p:nvPr/>
        </p:nvSpPr>
        <p:spPr bwMode="auto">
          <a:xfrm>
            <a:off x="4333519" y="3502925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record now implementing a static GenerateExample() method that returns a CurrentTime using a fixed DateTimeOffset value.">
            <a:extLst>
              <a:ext uri="{FF2B5EF4-FFF2-40B4-BE49-F238E27FC236}">
                <a16:creationId xmlns:a16="http://schemas.microsoft.com/office/drawing/2014/main" id="{FDFC34DE-FA3C-4FB1-B6A9-ECB874940EFD}"/>
              </a:ext>
            </a:extLst>
          </p:cNvPr>
          <p:cNvSpPr/>
          <p:nvPr/>
        </p:nvSpPr>
        <p:spPr bwMode="auto">
          <a:xfrm>
            <a:off x="2454676" y="3848668"/>
            <a:ext cx="6116117" cy="210858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588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012CDB-5105-118F-965E-085202C402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Endpoint with Improvements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4C38D467-131F-B189-B2A9-16E706804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API endpoint's response.">
            <a:extLst>
              <a:ext uri="{FF2B5EF4-FFF2-40B4-BE49-F238E27FC236}">
                <a16:creationId xmlns:a16="http://schemas.microsoft.com/office/drawing/2014/main" id="{1327FAB0-3B31-5E30-5BB1-0FDD4BCF494F}"/>
              </a:ext>
            </a:extLst>
          </p:cNvPr>
          <p:cNvSpPr/>
          <p:nvPr/>
        </p:nvSpPr>
        <p:spPr bwMode="auto">
          <a:xfrm>
            <a:off x="1307252" y="1923627"/>
            <a:ext cx="3767667" cy="21835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98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281E-F23C-8C5A-3924-AE1AEE7D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96F0D1-496F-C1A6-F71D-64AB75921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response </a:t>
            </a:r>
          </a:p>
        </p:txBody>
      </p:sp>
      <p:pic>
        <p:nvPicPr>
          <p:cNvPr id="5" name="Picture Placeholder 4" descr="The API response for the GET /api/time endpoint.">
            <a:extLst>
              <a:ext uri="{FF2B5EF4-FFF2-40B4-BE49-F238E27FC236}">
                <a16:creationId xmlns:a16="http://schemas.microsoft.com/office/drawing/2014/main" id="{59BCB417-1C75-5B8C-921C-A629E7C22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165" r="-5165"/>
          <a:stretch/>
        </p:blipFill>
        <p:spPr>
          <a:xfrm>
            <a:off x="1175732" y="656287"/>
            <a:ext cx="9840535" cy="5545426"/>
          </a:xfrm>
          <a:noFill/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3C5AE5AD-81EC-D963-CF7F-7C19BF822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77819" y="1532498"/>
            <a:ext cx="1203852" cy="552586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at the description for the HTTP 200 response has changed from &quot;OK&quot; to &quot;The current date and time.&quot;.">
            <a:extLst>
              <a:ext uri="{FF2B5EF4-FFF2-40B4-BE49-F238E27FC236}">
                <a16:creationId xmlns:a16="http://schemas.microsoft.com/office/drawing/2014/main" id="{9C7F2CB9-C4DF-5CE0-3067-3F7F663F1453}"/>
              </a:ext>
            </a:extLst>
          </p:cNvPr>
          <p:cNvSpPr/>
          <p:nvPr/>
        </p:nvSpPr>
        <p:spPr bwMode="auto">
          <a:xfrm>
            <a:off x="3235112" y="1578498"/>
            <a:ext cx="3379047" cy="39508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JSON example response for the endpoint is now populated with values appropriate to the current date and time for all properties, which are now all self-consistent.">
            <a:extLst>
              <a:ext uri="{FF2B5EF4-FFF2-40B4-BE49-F238E27FC236}">
                <a16:creationId xmlns:a16="http://schemas.microsoft.com/office/drawing/2014/main" id="{FCD104FB-0E81-42CB-CA36-67DAA0A2E5B3}"/>
              </a:ext>
            </a:extLst>
          </p:cNvPr>
          <p:cNvSpPr/>
          <p:nvPr/>
        </p:nvSpPr>
        <p:spPr bwMode="auto">
          <a:xfrm>
            <a:off x="3204632" y="3861214"/>
            <a:ext cx="6678508" cy="224240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2BE47A03-132A-21BA-AA93-2978F522E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503961">
            <a:off x="7343322" y="2536296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EC70-B677-2655-7D7C-C594C99D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7B775-953C-23E8-2356-9F38DC30AA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improved CurrentTime schema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90759EB5-059B-A7FD-E4D2-16931F3A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schemas in the OpenAPI document.">
            <a:extLst>
              <a:ext uri="{FF2B5EF4-FFF2-40B4-BE49-F238E27FC236}">
                <a16:creationId xmlns:a16="http://schemas.microsoft.com/office/drawing/2014/main" id="{6570464C-BFE1-B082-52EA-72ACC7144DBE}"/>
              </a:ext>
            </a:extLst>
          </p:cNvPr>
          <p:cNvSpPr/>
          <p:nvPr/>
        </p:nvSpPr>
        <p:spPr bwMode="auto">
          <a:xfrm>
            <a:off x="1238673" y="4400127"/>
            <a:ext cx="3340948" cy="174159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8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5A4D-9B53-4348-7B3C-4D39757C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497750-3502-C1B3-89A7-1BACD36F2E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CurrentTime schema with the extensions</a:t>
            </a:r>
          </a:p>
        </p:txBody>
      </p:sp>
      <p:pic>
        <p:nvPicPr>
          <p:cNvPr id="8" name="Picture Placeholder 7" descr="The CurrentTime schema from the OpenAPI document, which includes a description of the schema and its properties, each of which now also have a description.">
            <a:extLst>
              <a:ext uri="{FF2B5EF4-FFF2-40B4-BE49-F238E27FC236}">
                <a16:creationId xmlns:a16="http://schemas.microsoft.com/office/drawing/2014/main" id="{D6D4D66A-CC66-20C7-0832-72E2D012D2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4465" b="-4465"/>
          <a:stretch/>
        </p:blipFill>
        <p:spPr/>
      </p:pic>
      <p:sp>
        <p:nvSpPr>
          <p:cNvPr id="2" name="Rectangle 1" descr="A rectangle highlighting that the individual properties now also include an English description of their purpose.">
            <a:extLst>
              <a:ext uri="{FF2B5EF4-FFF2-40B4-BE49-F238E27FC236}">
                <a16:creationId xmlns:a16="http://schemas.microsoft.com/office/drawing/2014/main" id="{59D03E6A-63B1-427D-9E1C-7253C4FCD886}"/>
              </a:ext>
            </a:extLst>
          </p:cNvPr>
          <p:cNvSpPr/>
          <p:nvPr/>
        </p:nvSpPr>
        <p:spPr bwMode="auto">
          <a:xfrm>
            <a:off x="4069079" y="2613661"/>
            <a:ext cx="5135881" cy="61721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5A895E8-FC56-0408-4202-695B8ADE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505087">
            <a:off x="9186369" y="3166631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44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A349F-44C7-1E12-2A9E-23739752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2CA4-9514-DAC3-9066-2A1107C9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A2CB-C20E-A85B-AC93-8FAC38B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👋</a:t>
            </a:r>
          </a:p>
        </p:txBody>
      </p:sp>
    </p:spTree>
    <p:extLst>
      <p:ext uri="{BB962C8B-B14F-4D97-AF65-F5344CB8AC3E}">
        <p14:creationId xmlns:p14="http://schemas.microsoft.com/office/powerpoint/2010/main" val="4523408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BEF5-E3BD-FC83-C4DF-CC94BE61C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OpenAPI document</a:t>
            </a:r>
          </a:p>
        </p:txBody>
      </p:sp>
      <p:pic>
        <p:nvPicPr>
          <p:cNvPr id="10" name="Picture Placeholder 9" descr="The JSON OpenAPI document for the API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33" b="7014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servers key of the document is now populated with a single URL for the API.">
            <a:extLst>
              <a:ext uri="{FF2B5EF4-FFF2-40B4-BE49-F238E27FC236}">
                <a16:creationId xmlns:a16="http://schemas.microsoft.com/office/drawing/2014/main" id="{8285773F-F1E9-F1C3-2748-C3DEA9EBF28B}"/>
              </a:ext>
            </a:extLst>
          </p:cNvPr>
          <p:cNvSpPr/>
          <p:nvPr/>
        </p:nvSpPr>
        <p:spPr bwMode="auto">
          <a:xfrm>
            <a:off x="1984587" y="2153920"/>
            <a:ext cx="3759200" cy="116501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41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6292-E282-7C69-4F58-6B8892A705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Operation response examples</a:t>
            </a:r>
          </a:p>
        </p:txBody>
      </p:sp>
      <p:pic>
        <p:nvPicPr>
          <p:cNvPr id="10" name="Picture Placeholder 9" descr="The JSON OpenAPI document for the API, showing the paths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824" b="5855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JSON content for the HTTP 200 response now includes an example.">
            <a:extLst>
              <a:ext uri="{FF2B5EF4-FFF2-40B4-BE49-F238E27FC236}">
                <a16:creationId xmlns:a16="http://schemas.microsoft.com/office/drawing/2014/main" id="{9F814BC5-E26B-40C7-5069-E6BD581D2169}"/>
              </a:ext>
            </a:extLst>
          </p:cNvPr>
          <p:cNvSpPr/>
          <p:nvPr/>
        </p:nvSpPr>
        <p:spPr bwMode="auto">
          <a:xfrm>
            <a:off x="3227695" y="3705366"/>
            <a:ext cx="5063319" cy="15168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2A8B-BA94-A47C-BCFF-8514F80E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37C-D0D4-E643-1326-E69610A1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F763-F404-0AAB-3895-E1E4AC541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How does it work? 🕵️</a:t>
            </a:r>
          </a:p>
        </p:txBody>
      </p:sp>
    </p:spTree>
    <p:extLst>
      <p:ext uri="{BB962C8B-B14F-4D97-AF65-F5344CB8AC3E}">
        <p14:creationId xmlns:p14="http://schemas.microsoft.com/office/powerpoint/2010/main" val="25697676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FAA3-B3F3-F594-FBE1-625FFC1B7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8EA3-241B-0C3C-D29B-1B1AD975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408818" cy="1231106"/>
          </a:xfrm>
        </p:spPr>
        <p:txBody>
          <a:bodyPr/>
          <a:lstStyle/>
          <a:p>
            <a:r>
              <a:rPr lang="en-US" dirty="0"/>
              <a:t>Transformers 🤖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851F-F467-B0B4-047B-69C396AA1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en-US" dirty="0"/>
              <a:t>No…not that kind</a:t>
            </a:r>
          </a:p>
        </p:txBody>
      </p:sp>
      <p:pic>
        <p:nvPicPr>
          <p:cNvPr id="4" name="Picture Placeholder 3" descr="The character Optimus Prime from the TV cartoon Transformers in humanoid form.">
            <a:extLst>
              <a:ext uri="{FF2B5EF4-FFF2-40B4-BE49-F238E27FC236}">
                <a16:creationId xmlns:a16="http://schemas.microsoft.com/office/drawing/2014/main" id="{9579EDEF-5231-79A4-385A-B8FBF5D627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1558" r="115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58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7799-ED5F-92BB-6552-0D7244AC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0018-5B34-9608-20AF-ED02EF26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/>
              <a:t>What are transformers?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D415-B7D8-90DF-0DD1-B93569D2F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077218"/>
          </a:xfrm>
        </p:spPr>
        <p:txBody>
          <a:bodyPr/>
          <a:lstStyle/>
          <a:p>
            <a:r>
              <a:rPr lang="en-GB" dirty="0"/>
              <a:t>Transformers provide an API for modifying the OpenAPI document with user-defined customizations.</a:t>
            </a:r>
          </a:p>
          <a:p>
            <a:r>
              <a:rPr lang="en-GB" dirty="0"/>
              <a:t>Each has access to the OpenAPI primitive being created as well as a context object describing the API description/endpoint/type the primitive is being created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32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96C3-D247-A290-256E-F81E12FA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4CFC40-401C-1E26-AE21-9530700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x3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DA13E-D0F3-7A2F-EB65-DC87ED2931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Transformers come in three flavors: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8C6E3-E6BF-34F8-3475-9045B0C9C0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C75E1-1A9A-102E-83BE-1DB0AC9F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8" y="1856261"/>
            <a:ext cx="6198476" cy="892552"/>
          </a:xfrm>
        </p:spPr>
        <p:txBody>
          <a:bodyPr/>
          <a:lstStyle/>
          <a:p>
            <a:r>
              <a:rPr lang="en-US" dirty="0"/>
              <a:t>Document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IOpenApiDocumentTransformer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security definitions or metadata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15BDC-8B66-BFE6-A445-608823B6F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BCA53-3A57-958A-E986-BB1DA917D8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8" y="3044981"/>
            <a:ext cx="6198476" cy="1077218"/>
          </a:xfrm>
        </p:spPr>
        <p:txBody>
          <a:bodyPr/>
          <a:lstStyle/>
          <a:p>
            <a:r>
              <a:rPr lang="en-US" dirty="0"/>
              <a:t>Operation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IOpenApiOperationTransformer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a common HTTP response header to all responses (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Retry-After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3FFC29-2D59-7E68-9CAE-7889FA7B8F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6FDC30-2A7F-1E1F-69DF-7E6CF1358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7" y="4233701"/>
            <a:ext cx="6198477" cy="1077218"/>
          </a:xfrm>
        </p:spPr>
        <p:txBody>
          <a:bodyPr/>
          <a:lstStyle/>
          <a:p>
            <a:r>
              <a:rPr lang="en-US" dirty="0"/>
              <a:t>Schema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IOpenApiSchemaTransformer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documentation to a schema’s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39909703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64C6-E7D1-B3A8-A89A-CC75744E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D230-1538-111B-1E67-23FD245509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IOpenApiDocumentTransformer</a:t>
            </a:r>
            <a:endParaRPr lang="en-GB" dirty="0"/>
          </a:p>
        </p:txBody>
      </p:sp>
      <p:sp>
        <p:nvSpPr>
          <p:cNvPr id="7" name="Picture Placeholder 6" descr="The source for the declaration of the IOpenApiDocumentTransformer interface.">
            <a:extLst>
              <a:ext uri="{FF2B5EF4-FFF2-40B4-BE49-F238E27FC236}">
                <a16:creationId xmlns:a16="http://schemas.microsoft.com/office/drawing/2014/main" id="{C3C95766-94B8-4C4D-CAD6-0FACEBACE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The definition of the IOpenApiDocumentTransformer interface, showing its single TransformAsync() method.">
            <a:extLst>
              <a:ext uri="{FF2B5EF4-FFF2-40B4-BE49-F238E27FC236}">
                <a16:creationId xmlns:a16="http://schemas.microsoft.com/office/drawing/2014/main" id="{57A5281F-7B13-40C7-B1B9-1E75610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2" y="1264851"/>
            <a:ext cx="9852095" cy="43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3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F574-B8B5-225E-E16A-DD99C8BD5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7FF9-D4A4-AAB2-7AED-5D281D0E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704734" cy="1231106"/>
          </a:xfrm>
        </p:spPr>
        <p:txBody>
          <a:bodyPr/>
          <a:lstStyle/>
          <a:p>
            <a:pPr algn="l"/>
            <a:r>
              <a:rPr lang="en-US" dirty="0"/>
              <a:t>Configuring the transformers</a:t>
            </a:r>
          </a:p>
        </p:txBody>
      </p:sp>
    </p:spTree>
    <p:extLst>
      <p:ext uri="{BB962C8B-B14F-4D97-AF65-F5344CB8AC3E}">
        <p14:creationId xmlns:p14="http://schemas.microsoft.com/office/powerpoint/2010/main" val="40075271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FDE5-F26C-8553-8DA1-4A8C6D3B0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B6408-F3ED-D496-B12B-B9C16B072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implementation of the AddOpenApiExtensions method.">
            <a:extLst>
              <a:ext uri="{FF2B5EF4-FFF2-40B4-BE49-F238E27FC236}">
                <a16:creationId xmlns:a16="http://schemas.microsoft.com/office/drawing/2014/main" id="{AB76C9FD-3E4F-9390-2C57-2926D1E63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709" b="5771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 call to AddOptions for the OpenApiExtensionsOptions class.">
            <a:extLst>
              <a:ext uri="{FF2B5EF4-FFF2-40B4-BE49-F238E27FC236}">
                <a16:creationId xmlns:a16="http://schemas.microsoft.com/office/drawing/2014/main" id="{7572F9E8-34AC-4BB2-E2FD-402BB05D6433}"/>
              </a:ext>
            </a:extLst>
          </p:cNvPr>
          <p:cNvSpPr/>
          <p:nvPr/>
        </p:nvSpPr>
        <p:spPr bwMode="auto">
          <a:xfrm>
            <a:off x="2342271" y="1955410"/>
            <a:ext cx="4564966" cy="39389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registering a keyed service using the document name as a key for an OpenAPI document transformer that uses IHttpContextAccessor and ForwardedHeadersOptions.">
            <a:extLst>
              <a:ext uri="{FF2B5EF4-FFF2-40B4-BE49-F238E27FC236}">
                <a16:creationId xmlns:a16="http://schemas.microsoft.com/office/drawing/2014/main" id="{9DDE41C8-F202-5082-DD15-9D51AA3E1541}"/>
              </a:ext>
            </a:extLst>
          </p:cNvPr>
          <p:cNvSpPr/>
          <p:nvPr/>
        </p:nvSpPr>
        <p:spPr bwMode="auto">
          <a:xfrm>
            <a:off x="2342270" y="2438401"/>
            <a:ext cx="7737231" cy="18241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dding a configuration callback for AddOptions for OpenApiOptions for the OpenAPI document.">
            <a:extLst>
              <a:ext uri="{FF2B5EF4-FFF2-40B4-BE49-F238E27FC236}">
                <a16:creationId xmlns:a16="http://schemas.microsoft.com/office/drawing/2014/main" id="{9D7F8D8E-B62F-F025-95CD-90E10C69ABDD}"/>
              </a:ext>
            </a:extLst>
          </p:cNvPr>
          <p:cNvSpPr/>
          <p:nvPr/>
        </p:nvSpPr>
        <p:spPr bwMode="auto">
          <a:xfrm>
            <a:off x="2342271" y="4351606"/>
            <a:ext cx="5781822" cy="79013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81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7FF4-6D5E-8BA3-7B71-6F07AF80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1EDE-B956-F518-D7B5-7DBBCE88FB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showing how the OpenAPI extensions are configured.">
            <a:extLst>
              <a:ext uri="{FF2B5EF4-FFF2-40B4-BE49-F238E27FC236}">
                <a16:creationId xmlns:a16="http://schemas.microsoft.com/office/drawing/2014/main" id="{80D127CA-A0E7-CA97-047F-569F3C27C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8900" b="3252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user's configuration callback delegate being invoked with the OpenApiExtensionsOptions.">
            <a:extLst>
              <a:ext uri="{FF2B5EF4-FFF2-40B4-BE49-F238E27FC236}">
                <a16:creationId xmlns:a16="http://schemas.microsoft.com/office/drawing/2014/main" id="{3B1FD346-7D8B-C14E-E098-48D4011F7F48}"/>
              </a:ext>
            </a:extLst>
          </p:cNvPr>
          <p:cNvSpPr/>
          <p:nvPr/>
        </p:nvSpPr>
        <p:spPr bwMode="auto">
          <a:xfrm>
            <a:off x="2658794" y="1195755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wo OpenAPI transformers being registered with the OpenApiOptions.">
            <a:extLst>
              <a:ext uri="{FF2B5EF4-FFF2-40B4-BE49-F238E27FC236}">
                <a16:creationId xmlns:a16="http://schemas.microsoft.com/office/drawing/2014/main" id="{D4CFB5A5-5B65-CA8E-B214-54F26F8E93A3}"/>
              </a:ext>
            </a:extLst>
          </p:cNvPr>
          <p:cNvSpPr/>
          <p:nvPr/>
        </p:nvSpPr>
        <p:spPr bwMode="auto">
          <a:xfrm>
            <a:off x="2658794" y="1566204"/>
            <a:ext cx="5676314" cy="6142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AddServersTransformer class being registered with the OpenApiOptions.">
            <a:extLst>
              <a:ext uri="{FF2B5EF4-FFF2-40B4-BE49-F238E27FC236}">
                <a16:creationId xmlns:a16="http://schemas.microsoft.com/office/drawing/2014/main" id="{CC5F9D3C-5AB8-F0C0-2A21-816C376D7D14}"/>
              </a:ext>
            </a:extLst>
          </p:cNvPr>
          <p:cNvSpPr/>
          <p:nvPr/>
        </p:nvSpPr>
        <p:spPr bwMode="auto">
          <a:xfrm>
            <a:off x="2940148" y="2590594"/>
            <a:ext cx="4557932" cy="405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code creating an AddExamplesTransformer that uses a JSON serializer context.">
            <a:extLst>
              <a:ext uri="{FF2B5EF4-FFF2-40B4-BE49-F238E27FC236}">
                <a16:creationId xmlns:a16="http://schemas.microsoft.com/office/drawing/2014/main" id="{761BB0EB-F751-9838-F20D-3B2A6B1D6D28}"/>
              </a:ext>
            </a:extLst>
          </p:cNvPr>
          <p:cNvSpPr/>
          <p:nvPr/>
        </p:nvSpPr>
        <p:spPr bwMode="auto">
          <a:xfrm>
            <a:off x="2940148" y="3615400"/>
            <a:ext cx="5486400" cy="17936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at the created examples transformer is registered as a singleton with the OpenApiOptions as both an operation transformer and a schema transformer.">
            <a:extLst>
              <a:ext uri="{FF2B5EF4-FFF2-40B4-BE49-F238E27FC236}">
                <a16:creationId xmlns:a16="http://schemas.microsoft.com/office/drawing/2014/main" id="{F6F85FAC-972D-B3B5-BFE4-8A80ED347C0F}"/>
              </a:ext>
            </a:extLst>
          </p:cNvPr>
          <p:cNvSpPr/>
          <p:nvPr/>
        </p:nvSpPr>
        <p:spPr bwMode="auto">
          <a:xfrm>
            <a:off x="2940147" y="5539153"/>
            <a:ext cx="3249637" cy="4058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0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A233-92D8-8BA5-174E-29A937998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1D20-9553-D898-2581-BEE9B71D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3099121"/>
            <a:ext cx="4158362" cy="615553"/>
          </a:xfrm>
        </p:spPr>
        <p:txBody>
          <a:bodyPr/>
          <a:lstStyle/>
          <a:p>
            <a:r>
              <a:rPr lang="en-US" dirty="0"/>
              <a:t>Martin Costello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BE3D9-82E1-26C8-4D35-D6CFC53D6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07106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Principal Engineer @ Just Eat Takeaway.com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Microsoft MVP in Developer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.NET Open-Source maintainer, including: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Polly</a:t>
            </a:r>
            <a:endParaRPr lang="en-US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Swashbuckle.AspNetCore</a:t>
            </a:r>
            <a:endParaRPr lang="en-US" dirty="0"/>
          </a:p>
        </p:txBody>
      </p:sp>
      <p:pic>
        <p:nvPicPr>
          <p:cNvPr id="10" name="Picture Placeholder 9" descr="A picture of Martin Costello, sat in a sunny park, smiling towards the camera.">
            <a:extLst>
              <a:ext uri="{FF2B5EF4-FFF2-40B4-BE49-F238E27FC236}">
                <a16:creationId xmlns:a16="http://schemas.microsoft.com/office/drawing/2014/main" id="{9AADC170-BD5A-9A17-F351-17F822ADBD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1132" b="1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17641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AA9C-A081-1576-7534-A039BFD7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B9AA-AA4A-4B21-5DF8-88445C7AB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showing a class declaration for a custom JsonSerializerContext.">
            <a:extLst>
              <a:ext uri="{FF2B5EF4-FFF2-40B4-BE49-F238E27FC236}">
                <a16:creationId xmlns:a16="http://schemas.microsoft.com/office/drawing/2014/main" id="{AEAABF89-6D50-FEA1-CF8F-D60E56D92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7680" b="374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GetTypeInfo() method with checks each JsonSerializerContext in a collection for JsonTypeInfo for a specific type.">
            <a:extLst>
              <a:ext uri="{FF2B5EF4-FFF2-40B4-BE49-F238E27FC236}">
                <a16:creationId xmlns:a16="http://schemas.microsoft.com/office/drawing/2014/main" id="{EA498159-34FE-B09A-A9B5-E7CA6AEA6CB6}"/>
              </a:ext>
            </a:extLst>
          </p:cNvPr>
          <p:cNvSpPr/>
          <p:nvPr/>
        </p:nvSpPr>
        <p:spPr bwMode="auto">
          <a:xfrm>
            <a:off x="2335236" y="3924886"/>
            <a:ext cx="4157003" cy="213125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11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64F9-1873-32E6-77C9-A07BC8CF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2344-B29F-A5B5-6332-4229313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descriptions</a:t>
            </a:r>
          </a:p>
        </p:txBody>
      </p:sp>
    </p:spTree>
    <p:extLst>
      <p:ext uri="{BB962C8B-B14F-4D97-AF65-F5344CB8AC3E}">
        <p14:creationId xmlns:p14="http://schemas.microsoft.com/office/powerpoint/2010/main" val="2028283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CC32-5270-10BA-93BE-C322054D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26869-4F0D-F563-39C0-5A04937946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OpenApiResponseAttribute</a:t>
            </a:r>
            <a:r>
              <a:rPr lang="en-GB" dirty="0"/>
              <a:t> definition</a:t>
            </a:r>
          </a:p>
        </p:txBody>
      </p:sp>
      <p:pic>
        <p:nvPicPr>
          <p:cNvPr id="3" name="Picture Placeholder 2" descr="A code snippet of the declaration of the OpenApiResponseAttribute class.">
            <a:extLst>
              <a:ext uri="{FF2B5EF4-FFF2-40B4-BE49-F238E27FC236}">
                <a16:creationId xmlns:a16="http://schemas.microsoft.com/office/drawing/2014/main" id="{5BB7CBA6-DB82-85D9-878B-59F7681A1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1413" b="-31413"/>
          <a:stretch/>
        </p:blipFill>
        <p:spPr/>
      </p:pic>
    </p:spTree>
    <p:extLst>
      <p:ext uri="{BB962C8B-B14F-4D97-AF65-F5344CB8AC3E}">
        <p14:creationId xmlns:p14="http://schemas.microsoft.com/office/powerpoint/2010/main" val="3781884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801C7-9770-2D26-5C5E-B31F2C4CF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3B3F70-006F-0910-CE6E-1E14298F49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ProducesOpenApiResponse</a:t>
            </a:r>
            <a:r>
              <a:rPr lang="en-GB" dirty="0"/>
              <a:t> method definition</a:t>
            </a:r>
          </a:p>
        </p:txBody>
      </p:sp>
      <p:pic>
        <p:nvPicPr>
          <p:cNvPr id="6" name="Picture Placeholder 5" descr="A code snippet of the declaration of the ProducesOpenApiResponse&lt;T&gt; method.">
            <a:extLst>
              <a:ext uri="{FF2B5EF4-FFF2-40B4-BE49-F238E27FC236}">
                <a16:creationId xmlns:a16="http://schemas.microsoft.com/office/drawing/2014/main" id="{8B8F0F69-E8BF-6DB6-F318-ED48BF10F3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9493" b="-39493"/>
          <a:stretch/>
        </p:blipFill>
        <p:spPr/>
      </p:pic>
      <p:sp>
        <p:nvSpPr>
          <p:cNvPr id="2" name="Rectangle 1" descr="A rectangle highlighting an instance of OpenApiResponseAttribute being added to the metadata for an endpoint convention builder.">
            <a:extLst>
              <a:ext uri="{FF2B5EF4-FFF2-40B4-BE49-F238E27FC236}">
                <a16:creationId xmlns:a16="http://schemas.microsoft.com/office/drawing/2014/main" id="{4BA86759-CEC7-A40F-13F4-621CD55B695B}"/>
              </a:ext>
            </a:extLst>
          </p:cNvPr>
          <p:cNvSpPr/>
          <p:nvPr/>
        </p:nvSpPr>
        <p:spPr bwMode="auto">
          <a:xfrm>
            <a:off x="2229729" y="3995225"/>
            <a:ext cx="5577840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91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CE41-3870-745F-031C-2F4CE30C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3F443F-10D2-1D04-4CE0-2EC4841952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AddResponseDescriptionsTransformer</a:t>
            </a:r>
            <a:r>
              <a:rPr lang="en-GB" dirty="0"/>
              <a:t> definition part 1</a:t>
            </a:r>
          </a:p>
        </p:txBody>
      </p:sp>
      <p:pic>
        <p:nvPicPr>
          <p:cNvPr id="6" name="Picture Placeholder 5" descr="A code snippet of the implementation of the AddResponseDescriptionsTransformer class.">
            <a:extLst>
              <a:ext uri="{FF2B5EF4-FFF2-40B4-BE49-F238E27FC236}">
                <a16:creationId xmlns:a16="http://schemas.microsoft.com/office/drawing/2014/main" id="{A02E30A6-75FA-15C4-A20A-59C33F4D1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9811" b="-9811"/>
          <a:stretch/>
        </p:blipFill>
        <p:spPr/>
      </p:pic>
      <p:sp>
        <p:nvSpPr>
          <p:cNvPr id="2" name="Rectangle 1" descr="A rectangle highlighting the class implements IOpenApiOperationTransformer.">
            <a:extLst>
              <a:ext uri="{FF2B5EF4-FFF2-40B4-BE49-F238E27FC236}">
                <a16:creationId xmlns:a16="http://schemas.microsoft.com/office/drawing/2014/main" id="{668C9732-C3D5-3BB4-3BD4-5106B6CB041A}"/>
              </a:ext>
            </a:extLst>
          </p:cNvPr>
          <p:cNvSpPr/>
          <p:nvPr/>
        </p:nvSpPr>
        <p:spPr bwMode="auto">
          <a:xfrm>
            <a:off x="5620043" y="2440746"/>
            <a:ext cx="194134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e attribute's description being set on the response's description.">
            <a:extLst>
              <a:ext uri="{FF2B5EF4-FFF2-40B4-BE49-F238E27FC236}">
                <a16:creationId xmlns:a16="http://schemas.microsoft.com/office/drawing/2014/main" id="{47CDC5F7-118F-EB05-AF75-BBEAEC0B8B3F}"/>
              </a:ext>
            </a:extLst>
          </p:cNvPr>
          <p:cNvSpPr/>
          <p:nvPr/>
        </p:nvSpPr>
        <p:spPr bwMode="auto">
          <a:xfrm>
            <a:off x="2715065" y="4151245"/>
            <a:ext cx="3115993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getting all endpoint metadata from the API description of type OpenApiResponseAttribute.">
            <a:extLst>
              <a:ext uri="{FF2B5EF4-FFF2-40B4-BE49-F238E27FC236}">
                <a16:creationId xmlns:a16="http://schemas.microsoft.com/office/drawing/2014/main" id="{2C8F5207-9F4A-9B04-1BBE-EED50EF38FC8}"/>
              </a:ext>
            </a:extLst>
          </p:cNvPr>
          <p:cNvSpPr/>
          <p:nvPr/>
        </p:nvSpPr>
        <p:spPr bwMode="auto">
          <a:xfrm>
            <a:off x="3950675" y="3494958"/>
            <a:ext cx="5981115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90DEE-5205-022E-A34E-10E02FF6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047B45-07BB-42E1-D405-8B3CF59598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2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A45A16A4-8376-EEEF-96A4-3889FF0155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6" b="6097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OperationTransformer interface.">
            <a:extLst>
              <a:ext uri="{FF2B5EF4-FFF2-40B4-BE49-F238E27FC236}">
                <a16:creationId xmlns:a16="http://schemas.microsoft.com/office/drawing/2014/main" id="{4E1F005C-269F-11C0-BC19-E914C6BE0F03}"/>
              </a:ext>
            </a:extLst>
          </p:cNvPr>
          <p:cNvSpPr/>
          <p:nvPr/>
        </p:nvSpPr>
        <p:spPr bwMode="auto">
          <a:xfrm>
            <a:off x="6182751" y="2834641"/>
            <a:ext cx="218049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calling a method to populate the descriptions for the operation's parameters.">
            <a:extLst>
              <a:ext uri="{FF2B5EF4-FFF2-40B4-BE49-F238E27FC236}">
                <a16:creationId xmlns:a16="http://schemas.microsoft.com/office/drawing/2014/main" id="{5A522A11-B55C-A924-493D-B77AC402C004}"/>
              </a:ext>
            </a:extLst>
          </p:cNvPr>
          <p:cNvSpPr/>
          <p:nvPr/>
        </p:nvSpPr>
        <p:spPr bwMode="auto">
          <a:xfrm>
            <a:off x="2637691" y="4719712"/>
            <a:ext cx="5352757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4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6502F-55B6-2456-2E97-B0126DBD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9968-20FB-16A7-BA50-1B984CADBE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3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5C438BBC-1E38-F5A2-8B29-B5C85D2BE1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217" b="3178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parameter descriptions for an operation.">
            <a:extLst>
              <a:ext uri="{FF2B5EF4-FFF2-40B4-BE49-F238E27FC236}">
                <a16:creationId xmlns:a16="http://schemas.microsoft.com/office/drawing/2014/main" id="{2DA8D811-D487-C635-D4E4-15DE7E694D4E}"/>
              </a:ext>
            </a:extLst>
          </p:cNvPr>
          <p:cNvSpPr/>
          <p:nvPr/>
        </p:nvSpPr>
        <p:spPr bwMode="auto">
          <a:xfrm>
            <a:off x="2335237" y="2250832"/>
            <a:ext cx="4944794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ssigning the description for a parameter in the OpenAPI operation.">
            <a:extLst>
              <a:ext uri="{FF2B5EF4-FFF2-40B4-BE49-F238E27FC236}">
                <a16:creationId xmlns:a16="http://schemas.microsoft.com/office/drawing/2014/main" id="{2D8E3872-AA97-D699-0C77-BD3C90E2EF95}"/>
              </a:ext>
            </a:extLst>
          </p:cNvPr>
          <p:cNvSpPr/>
          <p:nvPr/>
        </p:nvSpPr>
        <p:spPr bwMode="auto">
          <a:xfrm>
            <a:off x="3205086" y="3622432"/>
            <a:ext cx="5573153" cy="9355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95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CF2E6-9C1C-3EF2-CF7C-0EDC1F30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CA34-3E8D-6F03-B88E-D4B6BA2F3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4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3C4F71AD-E39A-FD40-7766-887B4F1DDE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120" b="-1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.NEt method associated with an API from the endpoint metadata.">
            <a:extLst>
              <a:ext uri="{FF2B5EF4-FFF2-40B4-BE49-F238E27FC236}">
                <a16:creationId xmlns:a16="http://schemas.microsoft.com/office/drawing/2014/main" id="{C63670AF-0E73-D194-36C3-1D79E8B4F0DB}"/>
              </a:ext>
            </a:extLst>
          </p:cNvPr>
          <p:cNvSpPr/>
          <p:nvPr/>
        </p:nvSpPr>
        <p:spPr bwMode="auto">
          <a:xfrm>
            <a:off x="2328203" y="1167619"/>
            <a:ext cx="723782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code that gets the description for a parameter and setting it on the OpenAPI description.">
            <a:extLst>
              <a:ext uri="{FF2B5EF4-FFF2-40B4-BE49-F238E27FC236}">
                <a16:creationId xmlns:a16="http://schemas.microsoft.com/office/drawing/2014/main" id="{FBF9F0CC-D9FB-D49B-F7E9-F5167CEAF194}"/>
              </a:ext>
            </a:extLst>
          </p:cNvPr>
          <p:cNvSpPr/>
          <p:nvPr/>
        </p:nvSpPr>
        <p:spPr bwMode="auto">
          <a:xfrm>
            <a:off x="2919046" y="3561574"/>
            <a:ext cx="7040880" cy="7572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14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B093-9E6A-E9C6-6FFB-ADC4F2F0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03E8-2F1D-B730-8D6C-1AE62CE7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908409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DDE26-1609-C180-F815-1559B1A0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9865D-FE6B-60AF-4966-DB85036F64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2C875D-61A4-6905-97F8-364BFC41E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281" b="6299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SchemaTransformer interface.">
            <a:extLst>
              <a:ext uri="{FF2B5EF4-FFF2-40B4-BE49-F238E27FC236}">
                <a16:creationId xmlns:a16="http://schemas.microsoft.com/office/drawing/2014/main" id="{7C947BFF-2F03-97AE-EEDD-B0BEB3E0BADE}"/>
              </a:ext>
            </a:extLst>
          </p:cNvPr>
          <p:cNvSpPr/>
          <p:nvPr/>
        </p:nvSpPr>
        <p:spPr bwMode="auto">
          <a:xfrm>
            <a:off x="7216727" y="2468881"/>
            <a:ext cx="195540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JsonTypeInfo and JsonPropertyInfo associated with the OpenApiSchemaTransformerContext being used to determine the name of hte schema member.">
            <a:extLst>
              <a:ext uri="{FF2B5EF4-FFF2-40B4-BE49-F238E27FC236}">
                <a16:creationId xmlns:a16="http://schemas.microsoft.com/office/drawing/2014/main" id="{37556CE8-9DC6-560C-2A7B-9B3397CD3A8C}"/>
              </a:ext>
            </a:extLst>
          </p:cNvPr>
          <p:cNvSpPr/>
          <p:nvPr/>
        </p:nvSpPr>
        <p:spPr bwMode="auto">
          <a:xfrm>
            <a:off x="2363372" y="4508695"/>
            <a:ext cx="7322233" cy="562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73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455-5F30-177A-F5DA-EEACA47C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AE4A-2138-0AD7-6952-81C0CB19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9652-3EC3-2E68-193B-BFB101D44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1477328"/>
          </a:xfrm>
        </p:spPr>
        <p:txBody>
          <a:bodyPr/>
          <a:lstStyle/>
          <a:p>
            <a:r>
              <a:rPr lang="en-US" dirty="0"/>
              <a:t>What is Microsoft.AspNetCore.OpenApi? ✨</a:t>
            </a:r>
          </a:p>
        </p:txBody>
      </p:sp>
    </p:spTree>
    <p:extLst>
      <p:ext uri="{BB962C8B-B14F-4D97-AF65-F5344CB8AC3E}">
        <p14:creationId xmlns:p14="http://schemas.microsoft.com/office/powerpoint/2010/main" val="4265869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8C85-0A11-C088-0E16-FF8E7B74C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169-2C19-61C1-E0E7-35770616CB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6CE13F7E-76A3-4624-A6E7-EBCEA7684D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000" b="35277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a cache of descriptions for a value for a member.">
            <a:extLst>
              <a:ext uri="{FF2B5EF4-FFF2-40B4-BE49-F238E27FC236}">
                <a16:creationId xmlns:a16="http://schemas.microsoft.com/office/drawing/2014/main" id="{22185810-0009-4F7B-9336-E219C225212F}"/>
              </a:ext>
            </a:extLst>
          </p:cNvPr>
          <p:cNvSpPr/>
          <p:nvPr/>
        </p:nvSpPr>
        <p:spPr bwMode="auto">
          <a:xfrm>
            <a:off x="2349305" y="2011680"/>
            <a:ext cx="4726744" cy="7455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an XML navigator being created to perform an XPath query to get the summary for a member.">
            <a:extLst>
              <a:ext uri="{FF2B5EF4-FFF2-40B4-BE49-F238E27FC236}">
                <a16:creationId xmlns:a16="http://schemas.microsoft.com/office/drawing/2014/main" id="{1A7B1922-1F43-55F7-C1B9-FA48B31C26A0}"/>
              </a:ext>
            </a:extLst>
          </p:cNvPr>
          <p:cNvSpPr/>
          <p:nvPr/>
        </p:nvSpPr>
        <p:spPr bwMode="auto">
          <a:xfrm>
            <a:off x="2349305" y="2904980"/>
            <a:ext cx="6858000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description being populated in the cache.">
            <a:extLst>
              <a:ext uri="{FF2B5EF4-FFF2-40B4-BE49-F238E27FC236}">
                <a16:creationId xmlns:a16="http://schemas.microsoft.com/office/drawing/2014/main" id="{ECE19A88-52FE-D3C7-9E2F-67D056971B31}"/>
              </a:ext>
            </a:extLst>
          </p:cNvPr>
          <p:cNvSpPr/>
          <p:nvPr/>
        </p:nvSpPr>
        <p:spPr bwMode="auto">
          <a:xfrm>
            <a:off x="2349305" y="4173520"/>
            <a:ext cx="3066757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6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6E5B-1509-1BEA-96F8-E304493FB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637D-3AFF-C492-A31C-BC0E761B4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28BFAD82-6CB9-C59F-B847-4AC82F3B71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483" b="1179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ode checking that the assembly of a type matches the assembly associated with the transformer.">
            <a:extLst>
              <a:ext uri="{FF2B5EF4-FFF2-40B4-BE49-F238E27FC236}">
                <a16:creationId xmlns:a16="http://schemas.microsoft.com/office/drawing/2014/main" id="{16206481-1432-DB08-71CF-638D6CF71872}"/>
              </a:ext>
            </a:extLst>
          </p:cNvPr>
          <p:cNvSpPr/>
          <p:nvPr/>
        </p:nvSpPr>
        <p:spPr bwMode="auto">
          <a:xfrm>
            <a:off x="2335236" y="1589651"/>
            <a:ext cx="4157003" cy="85109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using a JsonPropertyInfo to determine whether it is a field or a property and then constructing its member name.">
            <a:extLst>
              <a:ext uri="{FF2B5EF4-FFF2-40B4-BE49-F238E27FC236}">
                <a16:creationId xmlns:a16="http://schemas.microsoft.com/office/drawing/2014/main" id="{5BA6F166-46E2-AFBF-F8E5-76711B0D273E}"/>
              </a:ext>
            </a:extLst>
          </p:cNvPr>
          <p:cNvSpPr/>
          <p:nvPr/>
        </p:nvSpPr>
        <p:spPr bwMode="auto">
          <a:xfrm>
            <a:off x="2623623" y="2792438"/>
            <a:ext cx="5838093" cy="162481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mber name for a type being created from a JsonTypeInfo.">
            <a:extLst>
              <a:ext uri="{FF2B5EF4-FFF2-40B4-BE49-F238E27FC236}">
                <a16:creationId xmlns:a16="http://schemas.microsoft.com/office/drawing/2014/main" id="{AEE33156-4FAE-3DB5-D003-01431CF5FA7D}"/>
              </a:ext>
            </a:extLst>
          </p:cNvPr>
          <p:cNvSpPr/>
          <p:nvPr/>
        </p:nvSpPr>
        <p:spPr bwMode="auto">
          <a:xfrm>
            <a:off x="2651757" y="4804119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48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E615-0DE6-01CF-E288-9C87D0C4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43CD-CF3D-FF27-7EF9-DAA5140C87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4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3E5C19-9402-C3B7-3013-728CF59305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6246" b="3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reating the file name for an assembly's XML documentation and then loading it to create an XPathDocument and then a navigator.">
            <a:extLst>
              <a:ext uri="{FF2B5EF4-FFF2-40B4-BE49-F238E27FC236}">
                <a16:creationId xmlns:a16="http://schemas.microsoft.com/office/drawing/2014/main" id="{9CB51233-23FC-6C8C-EB6F-F699205F9161}"/>
              </a:ext>
            </a:extLst>
          </p:cNvPr>
          <p:cNvSpPr/>
          <p:nvPr/>
        </p:nvSpPr>
        <p:spPr bwMode="auto">
          <a:xfrm>
            <a:off x="2637692" y="4283612"/>
            <a:ext cx="6323427" cy="5486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17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E472B-AF56-AC24-1FF0-C2ADF16B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71E6-DF27-05FD-DFA4-1416DB88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server URLs</a:t>
            </a:r>
          </a:p>
        </p:txBody>
      </p:sp>
    </p:spTree>
    <p:extLst>
      <p:ext uri="{BB962C8B-B14F-4D97-AF65-F5344CB8AC3E}">
        <p14:creationId xmlns:p14="http://schemas.microsoft.com/office/powerpoint/2010/main" val="39168915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2237-B5C3-61C0-77DA-874EDCBA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2DA330-55D9-23BF-D2EC-599F0D4F75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BDDCC643-C56D-3D59-F26A-223C70ADA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62" b="4526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DocumentTransformer interface.">
            <a:extLst>
              <a:ext uri="{FF2B5EF4-FFF2-40B4-BE49-F238E27FC236}">
                <a16:creationId xmlns:a16="http://schemas.microsoft.com/office/drawing/2014/main" id="{98286906-B5E2-70D0-AD6D-4B2D7E547889}"/>
              </a:ext>
            </a:extLst>
          </p:cNvPr>
          <p:cNvSpPr/>
          <p:nvPr/>
        </p:nvSpPr>
        <p:spPr bwMode="auto">
          <a:xfrm>
            <a:off x="6625883" y="3182816"/>
            <a:ext cx="212422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calling a method to try and get the server URL, and then populating it on the OpenAPI document if found.">
            <a:extLst>
              <a:ext uri="{FF2B5EF4-FFF2-40B4-BE49-F238E27FC236}">
                <a16:creationId xmlns:a16="http://schemas.microsoft.com/office/drawing/2014/main" id="{537AEB25-A917-AFA9-21C2-81671C560139}"/>
              </a:ext>
            </a:extLst>
          </p:cNvPr>
          <p:cNvSpPr/>
          <p:nvPr/>
        </p:nvSpPr>
        <p:spPr bwMode="auto">
          <a:xfrm>
            <a:off x="2321169" y="4389121"/>
            <a:ext cx="3411415" cy="7596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77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1AD24-9B19-B42B-F0C4-08D7C0C5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9BE1-5198-1897-10CC-38E83773D1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56C7971D-7DA2-25C9-6B61-3634BF8D3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5190" b="8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that the current HTTP request is available. If it is not, the code returns the DefaultServerUrl property value from the configuration options.">
            <a:extLst>
              <a:ext uri="{FF2B5EF4-FFF2-40B4-BE49-F238E27FC236}">
                <a16:creationId xmlns:a16="http://schemas.microsoft.com/office/drawing/2014/main" id="{A79C7278-DC8A-891B-D43B-E48AFE75165C}"/>
              </a:ext>
            </a:extLst>
          </p:cNvPr>
          <p:cNvSpPr/>
          <p:nvPr/>
        </p:nvSpPr>
        <p:spPr bwMode="auto">
          <a:xfrm>
            <a:off x="2349304" y="2363374"/>
            <a:ext cx="4065563" cy="74558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forwarded protocol and host headers being used to determine the server URL.">
            <a:extLst>
              <a:ext uri="{FF2B5EF4-FFF2-40B4-BE49-F238E27FC236}">
                <a16:creationId xmlns:a16="http://schemas.microsoft.com/office/drawing/2014/main" id="{B68E40A5-BA15-BCB8-9995-78987B2EB6B8}"/>
              </a:ext>
            </a:extLst>
          </p:cNvPr>
          <p:cNvSpPr/>
          <p:nvPr/>
        </p:nvSpPr>
        <p:spPr bwMode="auto">
          <a:xfrm>
            <a:off x="2349303" y="4079631"/>
            <a:ext cx="6646985" cy="7364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52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66A2-04A4-BB00-50CA-6A77D1982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670-D5F8-0BE2-2750-54840B50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examples</a:t>
            </a:r>
          </a:p>
        </p:txBody>
      </p:sp>
    </p:spTree>
    <p:extLst>
      <p:ext uri="{BB962C8B-B14F-4D97-AF65-F5344CB8AC3E}">
        <p14:creationId xmlns:p14="http://schemas.microsoft.com/office/powerpoint/2010/main" val="17975330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165B-1CF0-7A57-C73F-4A43680A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D8D5A-DAFD-215B-594B-F1BD0C152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IExampleProvider</a:t>
            </a:r>
            <a:r>
              <a:rPr lang="en-GB" dirty="0"/>
              <a:t>&lt;T&gt;</a:t>
            </a:r>
          </a:p>
        </p:txBody>
      </p:sp>
      <p:pic>
        <p:nvPicPr>
          <p:cNvPr id="3" name="Picture Placeholder 2" descr="A code snippet of the declaration of the IExampleProvider&lt;T&gt; interface.">
            <a:extLst>
              <a:ext uri="{FF2B5EF4-FFF2-40B4-BE49-F238E27FC236}">
                <a16:creationId xmlns:a16="http://schemas.microsoft.com/office/drawing/2014/main" id="{352A393D-C5C7-5358-368E-2C41AA11DF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5847" b="-15847"/>
          <a:stretch/>
        </p:blipFill>
        <p:spPr/>
      </p:pic>
      <p:sp>
        <p:nvSpPr>
          <p:cNvPr id="5" name="Rectangle 4" descr="A rectangle highlighting the GenerateExample method on the interface.">
            <a:extLst>
              <a:ext uri="{FF2B5EF4-FFF2-40B4-BE49-F238E27FC236}">
                <a16:creationId xmlns:a16="http://schemas.microsoft.com/office/drawing/2014/main" id="{E51AD9E0-FE0B-E912-F25A-2037AF828B8A}"/>
              </a:ext>
            </a:extLst>
          </p:cNvPr>
          <p:cNvSpPr/>
          <p:nvPr/>
        </p:nvSpPr>
        <p:spPr bwMode="auto">
          <a:xfrm>
            <a:off x="2110823" y="4586137"/>
            <a:ext cx="2953546" cy="21094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29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CEE9-8529-61E4-3B73-74C7DEC3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BB1FE-8294-D376-AAB7-DDFB733D42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IOpenApiExampleMetadata</a:t>
            </a:r>
            <a:endParaRPr lang="en-GB" dirty="0"/>
          </a:p>
        </p:txBody>
      </p:sp>
      <p:pic>
        <p:nvPicPr>
          <p:cNvPr id="3" name="Picture Placeholder 2" descr="A code snippet of the declaration of the IOpenApiExampleMetadata interface.">
            <a:extLst>
              <a:ext uri="{FF2B5EF4-FFF2-40B4-BE49-F238E27FC236}">
                <a16:creationId xmlns:a16="http://schemas.microsoft.com/office/drawing/2014/main" id="{314FF2AB-DD01-29C5-FB3A-0B3EB064E0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47" b="1047"/>
          <a:stretch/>
        </p:blipFill>
        <p:spPr/>
      </p:pic>
      <p:sp>
        <p:nvSpPr>
          <p:cNvPr id="5" name="Rectangle 4" descr="A rectangle highlighting the ExampleType property on the interface.">
            <a:extLst>
              <a:ext uri="{FF2B5EF4-FFF2-40B4-BE49-F238E27FC236}">
                <a16:creationId xmlns:a16="http://schemas.microsoft.com/office/drawing/2014/main" id="{4C3C048B-6BAF-EF97-3F5C-3482781A2CB1}"/>
              </a:ext>
            </a:extLst>
          </p:cNvPr>
          <p:cNvSpPr/>
          <p:nvPr/>
        </p:nvSpPr>
        <p:spPr bwMode="auto">
          <a:xfrm>
            <a:off x="2117857" y="3101994"/>
            <a:ext cx="3699134" cy="808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GenerateExample method on the interface.">
            <a:extLst>
              <a:ext uri="{FF2B5EF4-FFF2-40B4-BE49-F238E27FC236}">
                <a16:creationId xmlns:a16="http://schemas.microsoft.com/office/drawing/2014/main" id="{44F81CC9-08CE-72CC-FB4D-3326925548C2}"/>
              </a:ext>
            </a:extLst>
          </p:cNvPr>
          <p:cNvSpPr/>
          <p:nvPr/>
        </p:nvSpPr>
        <p:spPr bwMode="auto">
          <a:xfrm>
            <a:off x="2117857" y="3999982"/>
            <a:ext cx="6892500" cy="158489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A093-8974-A635-AD37-646980CA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2EBBD9-BD42-78FC-5551-2E1415304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</a:t>
            </a:r>
            <a:r>
              <a:rPr lang="en-GB" dirty="0" err="1"/>
              <a:t>TSchema</a:t>
            </a:r>
            <a:r>
              <a:rPr lang="en-GB" dirty="0"/>
              <a:t>, </a:t>
            </a:r>
            <a:r>
              <a:rPr lang="en-GB" dirty="0" err="1"/>
              <a:t>TProvider</a:t>
            </a:r>
            <a:r>
              <a:rPr lang="en-GB" dirty="0"/>
              <a:t>&gt;</a:t>
            </a:r>
          </a:p>
        </p:txBody>
      </p:sp>
      <p:pic>
        <p:nvPicPr>
          <p:cNvPr id="3" name="Picture Placeholder 2" descr="A code snippet of the declaration of the OpenApiExampleAttribute&lt;TSchema, TProvider&gt; class.">
            <a:extLst>
              <a:ext uri="{FF2B5EF4-FFF2-40B4-BE49-F238E27FC236}">
                <a16:creationId xmlns:a16="http://schemas.microsoft.com/office/drawing/2014/main" id="{8ACB77A4-2F56-570B-DFAE-27907E8AED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9288" r="-9288"/>
          <a:stretch/>
        </p:blipFill>
        <p:spPr/>
      </p:pic>
      <p:sp>
        <p:nvSpPr>
          <p:cNvPr id="5" name="Rectangle 4" descr="A rectangle highlighting the ExampleType property returning the value of typeof(TSchema).">
            <a:extLst>
              <a:ext uri="{FF2B5EF4-FFF2-40B4-BE49-F238E27FC236}">
                <a16:creationId xmlns:a16="http://schemas.microsoft.com/office/drawing/2014/main" id="{C2FBD470-1374-6BA4-8370-C252BE8BB105}"/>
              </a:ext>
            </a:extLst>
          </p:cNvPr>
          <p:cNvSpPr/>
          <p:nvPr/>
        </p:nvSpPr>
        <p:spPr bwMode="auto">
          <a:xfrm>
            <a:off x="2750233" y="3348111"/>
            <a:ext cx="3467687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GenerateExample method calls the static interface method for IOpenApiExampleProvider&lt;T&gt; for the TProvider generic type argument.">
            <a:extLst>
              <a:ext uri="{FF2B5EF4-FFF2-40B4-BE49-F238E27FC236}">
                <a16:creationId xmlns:a16="http://schemas.microsoft.com/office/drawing/2014/main" id="{6585BC25-BC2E-C323-0C8F-4DE80C702771}"/>
              </a:ext>
            </a:extLst>
          </p:cNvPr>
          <p:cNvSpPr/>
          <p:nvPr/>
        </p:nvSpPr>
        <p:spPr bwMode="auto">
          <a:xfrm>
            <a:off x="2750232" y="4733778"/>
            <a:ext cx="4867423" cy="2672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at the implementation of the GenerateExample method calls the ExampleFormatter.AsJson() method using the generated example.">
            <a:extLst>
              <a:ext uri="{FF2B5EF4-FFF2-40B4-BE49-F238E27FC236}">
                <a16:creationId xmlns:a16="http://schemas.microsoft.com/office/drawing/2014/main" id="{9673C5F1-E4B9-A0E9-B82D-DBCB9887FED7}"/>
              </a:ext>
            </a:extLst>
          </p:cNvPr>
          <p:cNvSpPr/>
          <p:nvPr/>
        </p:nvSpPr>
        <p:spPr bwMode="auto">
          <a:xfrm>
            <a:off x="2750231" y="5181702"/>
            <a:ext cx="5479369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7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6B60-DFB2-82B5-0AAE-E68759C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BEF7EF-CBE8-F4E5-CBAC-1EF17601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24" y="2604063"/>
            <a:ext cx="6039085" cy="16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3AA36-1879-051B-3309-9E44DD1E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Microsoft.AspNetCore.OpenApi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C6390-3E04-C9EF-BF9B-0CFD4FC944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New NuGet package for .NET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972E-2785-CD2D-5228-968627291B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416046"/>
          </a:xfrm>
        </p:spPr>
        <p:txBody>
          <a:bodyPr/>
          <a:lstStyle/>
          <a:p>
            <a:r>
              <a:rPr lang="en-US" dirty="0"/>
              <a:t>Implementation of the </a:t>
            </a:r>
            <a:r>
              <a:rPr lang="en-US" dirty="0">
                <a:hlinkClick r:id="rId3"/>
              </a:rPr>
              <a:t>OpenAPI 3.0 specification</a:t>
            </a:r>
            <a:r>
              <a:rPr lang="en-US" dirty="0"/>
              <a:t> for ASP.NET Core 9.0</a:t>
            </a:r>
          </a:p>
          <a:p>
            <a:r>
              <a:rPr lang="en-US" dirty="0"/>
              <a:t>Describes your applications’ APIs in a machine-readable format</a:t>
            </a:r>
          </a:p>
          <a:p>
            <a:r>
              <a:rPr lang="en-US" dirty="0"/>
              <a:t>Alternative implementation to </a:t>
            </a:r>
            <a:r>
              <a:rPr lang="en-US" dirty="0">
                <a:hlinkClick r:id="rId4"/>
              </a:rPr>
              <a:t>NSwag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Swashbuckle.AspNetCore</a:t>
            </a:r>
            <a:r>
              <a:rPr lang="en-US" dirty="0"/>
              <a:t>.</a:t>
            </a:r>
          </a:p>
          <a:p>
            <a:r>
              <a:rPr lang="en-US" dirty="0"/>
              <a:t>Built on top of .NET 9’s new JsonSchemaExporter API</a:t>
            </a:r>
          </a:p>
          <a:p>
            <a:r>
              <a:rPr lang="en-US" dirty="0"/>
              <a:t>Supports native AoT scenarios</a:t>
            </a:r>
          </a:p>
          <a:p>
            <a:r>
              <a:rPr lang="en-US" dirty="0"/>
              <a:t>Fast! (</a:t>
            </a:r>
            <a:r>
              <a:rPr lang="en-US" dirty="0">
                <a:hlinkClick r:id="rId6"/>
              </a:rPr>
              <a:t>Benchmarks</a:t>
            </a:r>
            <a:r>
              <a:rPr lang="en-US" dirty="0"/>
              <a:t>)</a:t>
            </a:r>
          </a:p>
        </p:txBody>
      </p:sp>
      <p:pic>
        <p:nvPicPr>
          <p:cNvPr id="7" name="Picture 6" descr="A benchmark result from BenchmarkDotNet showing the result for ASP.NET Core, NSwag and Swashbuckle.AspNetCore to generate an Open API document.&#10;&#10;ASP.NET Core has a mean response time of 767 microseconds and allocates 327KB of memory.&#10;NSwag has a mean response time of 3636 microseconds and allocates 1587KB of memory.&#10;Swashbuckle.AspNetCore has a mean response time of 1641 microseconds and allocates 1118KB of memory.&#10;&#10;The mean and allocations for ASP.NET Core are highlighted showing that it is twice as fast as Swasbuckle.AspNetCore and allocates 3 times less memory.">
            <a:extLst>
              <a:ext uri="{FF2B5EF4-FFF2-40B4-BE49-F238E27FC236}">
                <a16:creationId xmlns:a16="http://schemas.microsoft.com/office/drawing/2014/main" id="{993505F9-0FAF-69A8-1396-C57944115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60" y="2345230"/>
            <a:ext cx="6228731" cy="2472340"/>
          </a:xfrm>
          <a:prstGeom prst="rect">
            <a:avLst/>
          </a:prstGeom>
        </p:spPr>
      </p:pic>
      <p:sp>
        <p:nvSpPr>
          <p:cNvPr id="5" name="Arrow: Right 4" descr="An arrow highlighting the ASP.NET Core benchmark result.">
            <a:extLst>
              <a:ext uri="{FF2B5EF4-FFF2-40B4-BE49-F238E27FC236}">
                <a16:creationId xmlns:a16="http://schemas.microsoft.com/office/drawing/2014/main" id="{BF004855-B61A-9CBC-73A7-1207B2C26F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718076" y="3826652"/>
            <a:ext cx="1408853" cy="6519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6D447-5E1E-27FE-5BCD-896408F8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9CF6D-ADF4-B64E-6672-9AA7D3E6F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49173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64AC4-293D-B6FD-93C3-C39CB4A661EC}"/>
              </a:ext>
            </a:extLst>
          </p:cNvPr>
          <p:cNvSpPr txBox="1"/>
          <p:nvPr/>
        </p:nvSpPr>
        <p:spPr>
          <a:xfrm>
            <a:off x="9849755" y="3826652"/>
            <a:ext cx="15725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solidFill>
                  <a:schemeClr val="accent5"/>
                </a:solidFill>
              </a:rPr>
              <a:t>2x faster</a:t>
            </a:r>
          </a:p>
          <a:p>
            <a:pPr algn="l"/>
            <a:r>
              <a:rPr lang="en-GB" sz="1800" dirty="0">
                <a:solidFill>
                  <a:schemeClr val="accent5"/>
                </a:solidFill>
              </a:rPr>
              <a:t>3x less memory</a:t>
            </a:r>
          </a:p>
        </p:txBody>
      </p:sp>
    </p:spTree>
    <p:extLst>
      <p:ext uri="{BB962C8B-B14F-4D97-AF65-F5344CB8AC3E}">
        <p14:creationId xmlns:p14="http://schemas.microsoft.com/office/powerpoint/2010/main" val="284155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B86F-8EF6-6F58-4765-6E0B447B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20EA763-339A-930D-7DEA-4AB079EA4E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&lt;T&gt;</a:t>
            </a:r>
          </a:p>
        </p:txBody>
      </p:sp>
      <p:pic>
        <p:nvPicPr>
          <p:cNvPr id="8" name="Picture Placeholder 7" descr="A code snippet of the declaration of the OpenApiExampleAttribute&lt;T&gt; class.">
            <a:extLst>
              <a:ext uri="{FF2B5EF4-FFF2-40B4-BE49-F238E27FC236}">
                <a16:creationId xmlns:a16="http://schemas.microsoft.com/office/drawing/2014/main" id="{E12B66B4-B207-F93C-40AC-8B2A4C9B7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69423" b="-69423"/>
          <a:stretch/>
        </p:blipFill>
        <p:spPr/>
      </p:pic>
      <p:sp>
        <p:nvSpPr>
          <p:cNvPr id="9" name="Rectangle 8" descr="A rectangle highlighting that the attribute derives from the OpenApiExampleProvider&lt;TSchema, TProvider&gt; interface with the same type being used for both generic type arguments, which implements IExampleProvider&lt;T&gt;.">
            <a:extLst>
              <a:ext uri="{FF2B5EF4-FFF2-40B4-BE49-F238E27FC236}">
                <a16:creationId xmlns:a16="http://schemas.microsoft.com/office/drawing/2014/main" id="{769AF6C0-EAC6-1C60-EF2D-BB110ADB5D77}"/>
              </a:ext>
            </a:extLst>
          </p:cNvPr>
          <p:cNvSpPr/>
          <p:nvPr/>
        </p:nvSpPr>
        <p:spPr bwMode="auto">
          <a:xfrm>
            <a:off x="1652955" y="3784209"/>
            <a:ext cx="5127674" cy="3165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91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5282-D1FC-DE3C-D04F-1906B78D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6C8900-0A50-DB5C-A863-1AF2544920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ExampleFormatter.AsJson</a:t>
            </a:r>
            <a:r>
              <a:rPr lang="en-GB" dirty="0"/>
              <a:t>()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C49F4A06-D4EF-0C97-3D71-CCFCCC45C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77" b="622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e AsJson method implementation.">
            <a:extLst>
              <a:ext uri="{FF2B5EF4-FFF2-40B4-BE49-F238E27FC236}">
                <a16:creationId xmlns:a16="http://schemas.microsoft.com/office/drawing/2014/main" id="{7567FAD0-CA18-9A46-98AF-C04F382BB1BB}"/>
              </a:ext>
            </a:extLst>
          </p:cNvPr>
          <p:cNvSpPr/>
          <p:nvPr/>
        </p:nvSpPr>
        <p:spPr bwMode="auto">
          <a:xfrm>
            <a:off x="2110153" y="2602522"/>
            <a:ext cx="6450038" cy="170922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example being serialized to a JSON string and then deserialized back to a JsonDocument.">
            <a:extLst>
              <a:ext uri="{FF2B5EF4-FFF2-40B4-BE49-F238E27FC236}">
                <a16:creationId xmlns:a16="http://schemas.microsoft.com/office/drawing/2014/main" id="{C401F4A4-6034-AD62-50C1-B6EAE03F823E}"/>
              </a:ext>
            </a:extLst>
          </p:cNvPr>
          <p:cNvSpPr/>
          <p:nvPr/>
        </p:nvSpPr>
        <p:spPr bwMode="auto">
          <a:xfrm>
            <a:off x="2440745" y="3348111"/>
            <a:ext cx="5465298" cy="40796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 TryParse method being called on the JsonDocument instance to return an IOpenApiAny instance.">
            <a:extLst>
              <a:ext uri="{FF2B5EF4-FFF2-40B4-BE49-F238E27FC236}">
                <a16:creationId xmlns:a16="http://schemas.microsoft.com/office/drawing/2014/main" id="{0363117F-F73C-152F-EC10-8E9C9E89C449}"/>
              </a:ext>
            </a:extLst>
          </p:cNvPr>
          <p:cNvSpPr/>
          <p:nvPr/>
        </p:nvSpPr>
        <p:spPr bwMode="auto">
          <a:xfrm>
            <a:off x="2440744" y="3868615"/>
            <a:ext cx="6070209" cy="24618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39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A5BB-6F27-6C7F-E93E-483B33D8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54D47-F2BF-3D15-D91F-86CEF2D8F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FDB2CD52-F80A-299F-9A3F-D091835E28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6206" b="384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showing a recursive call to the TryParse method if the JSON element is an array.">
            <a:extLst>
              <a:ext uri="{FF2B5EF4-FFF2-40B4-BE49-F238E27FC236}">
                <a16:creationId xmlns:a16="http://schemas.microsoft.com/office/drawing/2014/main" id="{E7B32886-93E0-886D-EF39-D27BF8518666}"/>
              </a:ext>
            </a:extLst>
          </p:cNvPr>
          <p:cNvSpPr/>
          <p:nvPr/>
        </p:nvSpPr>
        <p:spPr bwMode="auto">
          <a:xfrm>
            <a:off x="2757268" y="1793632"/>
            <a:ext cx="4051496" cy="24126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alse and true boolean literals creating an OpenApiBoolean with the appropriate value.">
            <a:extLst>
              <a:ext uri="{FF2B5EF4-FFF2-40B4-BE49-F238E27FC236}">
                <a16:creationId xmlns:a16="http://schemas.microsoft.com/office/drawing/2014/main" id="{835580AB-B398-1EDF-B3A8-204B71D7C53A}"/>
              </a:ext>
            </a:extLst>
          </p:cNvPr>
          <p:cNvSpPr/>
          <p:nvPr/>
        </p:nvSpPr>
        <p:spPr bwMode="auto">
          <a:xfrm>
            <a:off x="2757268" y="4325815"/>
            <a:ext cx="4051496" cy="140676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65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A88F-EC70-9CD8-1516-4A5ACF4E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E862CE-83C5-AF3B-1017-53234E0B6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636BDC56-A75E-AE94-B1BE-5FD7A80310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220" b="240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n OpenApiString being created for JSON strings.">
            <a:extLst>
              <a:ext uri="{FF2B5EF4-FFF2-40B4-BE49-F238E27FC236}">
                <a16:creationId xmlns:a16="http://schemas.microsoft.com/office/drawing/2014/main" id="{403C809A-B3F3-5269-BDEA-8C56E0401C5E}"/>
              </a:ext>
            </a:extLst>
          </p:cNvPr>
          <p:cNvSpPr/>
          <p:nvPr/>
        </p:nvSpPr>
        <p:spPr bwMode="auto">
          <a:xfrm>
            <a:off x="2757268" y="872197"/>
            <a:ext cx="4051496" cy="61194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recursive call into the TryParse method for each child property of a JSON object.">
            <a:extLst>
              <a:ext uri="{FF2B5EF4-FFF2-40B4-BE49-F238E27FC236}">
                <a16:creationId xmlns:a16="http://schemas.microsoft.com/office/drawing/2014/main" id="{72CBC03F-EB07-0231-4E5C-AA97AC04C3E1}"/>
              </a:ext>
            </a:extLst>
          </p:cNvPr>
          <p:cNvSpPr/>
          <p:nvPr/>
        </p:nvSpPr>
        <p:spPr bwMode="auto">
          <a:xfrm>
            <a:off x="2757268" y="1622473"/>
            <a:ext cx="4051496" cy="24430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undefined JSON elements are ignored.">
            <a:extLst>
              <a:ext uri="{FF2B5EF4-FFF2-40B4-BE49-F238E27FC236}">
                <a16:creationId xmlns:a16="http://schemas.microsoft.com/office/drawing/2014/main" id="{BB2E8728-FCA2-9EDD-3807-6260744E0AD5}"/>
              </a:ext>
            </a:extLst>
          </p:cNvPr>
          <p:cNvSpPr/>
          <p:nvPr/>
        </p:nvSpPr>
        <p:spPr bwMode="auto">
          <a:xfrm>
            <a:off x="2757268" y="4874456"/>
            <a:ext cx="4051496" cy="66704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36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BA4B-F0E3-CDD1-3A7E-7B1F5895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5D78EB-D5A6-50E9-F9D2-7C9D444948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B4EF2638-4B34-3994-8EDE-C75C4F02D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01" b="8117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at the class implements both the IOpenApiOperationTransformer interface and the IOpenApiSchemaTransformer interface.">
            <a:extLst>
              <a:ext uri="{FF2B5EF4-FFF2-40B4-BE49-F238E27FC236}">
                <a16:creationId xmlns:a16="http://schemas.microsoft.com/office/drawing/2014/main" id="{9465320B-F425-6C78-9068-D4CC090C0957}"/>
              </a:ext>
            </a:extLst>
          </p:cNvPr>
          <p:cNvSpPr/>
          <p:nvPr/>
        </p:nvSpPr>
        <p:spPr bwMode="auto">
          <a:xfrm flipV="1">
            <a:off x="1976512" y="1526344"/>
            <a:ext cx="2018714" cy="3798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thods implementing the TransformAsync methods for the two OpenAPI transformer interfaces.">
            <a:extLst>
              <a:ext uri="{FF2B5EF4-FFF2-40B4-BE49-F238E27FC236}">
                <a16:creationId xmlns:a16="http://schemas.microsoft.com/office/drawing/2014/main" id="{D71E5084-CDD9-7A4D-8068-FAF0833F7A3F}"/>
              </a:ext>
            </a:extLst>
          </p:cNvPr>
          <p:cNvSpPr/>
          <p:nvPr/>
        </p:nvSpPr>
        <p:spPr bwMode="auto">
          <a:xfrm flipV="1">
            <a:off x="1934310" y="2473569"/>
            <a:ext cx="3348108" cy="295656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9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F579-D860-5F73-8CBF-4287356E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AE8CE98-FC48-89D2-7040-F17DB8AD2A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F26B1A43-537F-2106-6DE7-DA49DB9C58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13" b="6786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ll IOpenApiExampleMetadata instances from the operation's endpoint metadata.">
            <a:extLst>
              <a:ext uri="{FF2B5EF4-FFF2-40B4-BE49-F238E27FC236}">
                <a16:creationId xmlns:a16="http://schemas.microsoft.com/office/drawing/2014/main" id="{432B1061-0F32-0C7F-232C-B82E0E9F0544}"/>
              </a:ext>
            </a:extLst>
          </p:cNvPr>
          <p:cNvSpPr/>
          <p:nvPr/>
        </p:nvSpPr>
        <p:spPr bwMode="auto">
          <a:xfrm flipV="1">
            <a:off x="2201593" y="1076178"/>
            <a:ext cx="5071403" cy="8510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rying to add examples for the operation's parameters.">
            <a:extLst>
              <a:ext uri="{FF2B5EF4-FFF2-40B4-BE49-F238E27FC236}">
                <a16:creationId xmlns:a16="http://schemas.microsoft.com/office/drawing/2014/main" id="{6A71A4AE-C04F-3A18-6827-B70BF9C0A8E1}"/>
              </a:ext>
            </a:extLst>
          </p:cNvPr>
          <p:cNvSpPr/>
          <p:nvPr/>
        </p:nvSpPr>
        <p:spPr bwMode="auto">
          <a:xfrm flipV="1">
            <a:off x="2201594" y="2705685"/>
            <a:ext cx="4318782" cy="78310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rying to add an example for the request body.">
            <a:extLst>
              <a:ext uri="{FF2B5EF4-FFF2-40B4-BE49-F238E27FC236}">
                <a16:creationId xmlns:a16="http://schemas.microsoft.com/office/drawing/2014/main" id="{9FC9E910-8D7B-0FBD-B2E0-6971FB080B3A}"/>
              </a:ext>
            </a:extLst>
          </p:cNvPr>
          <p:cNvSpPr/>
          <p:nvPr/>
        </p:nvSpPr>
        <p:spPr bwMode="auto">
          <a:xfrm flipV="1">
            <a:off x="2201594" y="3568503"/>
            <a:ext cx="3791243" cy="6986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rying to add examples for the operation's responses.">
            <a:extLst>
              <a:ext uri="{FF2B5EF4-FFF2-40B4-BE49-F238E27FC236}">
                <a16:creationId xmlns:a16="http://schemas.microsoft.com/office/drawing/2014/main" id="{B0212395-D9B2-A105-DEBD-60CA2803893F}"/>
              </a:ext>
            </a:extLst>
          </p:cNvPr>
          <p:cNvSpPr/>
          <p:nvPr/>
        </p:nvSpPr>
        <p:spPr bwMode="auto">
          <a:xfrm flipV="1">
            <a:off x="2201593" y="4346914"/>
            <a:ext cx="4543865" cy="17584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code to get the example for a type for an OpenAPI schema.">
            <a:extLst>
              <a:ext uri="{FF2B5EF4-FFF2-40B4-BE49-F238E27FC236}">
                <a16:creationId xmlns:a16="http://schemas.microsoft.com/office/drawing/2014/main" id="{1B81102B-EFFB-5345-8A0B-590776F1656B}"/>
              </a:ext>
            </a:extLst>
          </p:cNvPr>
          <p:cNvSpPr/>
          <p:nvPr/>
        </p:nvSpPr>
        <p:spPr bwMode="auto">
          <a:xfrm flipV="1">
            <a:off x="1941342" y="4775981"/>
            <a:ext cx="5071402" cy="129422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3226-91C8-29E1-EC04-E0ED1E70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F88B5-80DE-EEB6-36D1-EF4CD6ECDE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3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9714E27-F1A6-FA5D-E4E3-BC3FD6DE9D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731" b="561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rying to get the MethodInfo for an operation.">
            <a:extLst>
              <a:ext uri="{FF2B5EF4-FFF2-40B4-BE49-F238E27FC236}">
                <a16:creationId xmlns:a16="http://schemas.microsoft.com/office/drawing/2014/main" id="{57972210-6E9C-975C-05A1-CD6D42017E70}"/>
              </a:ext>
            </a:extLst>
          </p:cNvPr>
          <p:cNvSpPr/>
          <p:nvPr/>
        </p:nvSpPr>
        <p:spPr bwMode="auto">
          <a:xfrm flipV="1">
            <a:off x="2201593" y="2293034"/>
            <a:ext cx="4761915" cy="9073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iterating over the parameters of the operation.">
            <a:extLst>
              <a:ext uri="{FF2B5EF4-FFF2-40B4-BE49-F238E27FC236}">
                <a16:creationId xmlns:a16="http://schemas.microsoft.com/office/drawing/2014/main" id="{41C0688C-4CE1-8C09-49D5-900CC96627AF}"/>
              </a:ext>
            </a:extLst>
          </p:cNvPr>
          <p:cNvSpPr/>
          <p:nvPr/>
        </p:nvSpPr>
        <p:spPr bwMode="auto">
          <a:xfrm flipV="1">
            <a:off x="2201593" y="3263703"/>
            <a:ext cx="5605976" cy="18991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finding the method argument that matches the OpenAPI operation parameter and setting the example metadata for it.">
            <a:extLst>
              <a:ext uri="{FF2B5EF4-FFF2-40B4-BE49-F238E27FC236}">
                <a16:creationId xmlns:a16="http://schemas.microsoft.com/office/drawing/2014/main" id="{56DEB655-9DC3-368C-A266-1E3AFC9D9784}"/>
              </a:ext>
            </a:extLst>
          </p:cNvPr>
          <p:cNvSpPr/>
          <p:nvPr/>
        </p:nvSpPr>
        <p:spPr bwMode="auto">
          <a:xfrm flipV="1">
            <a:off x="2757268" y="3861581"/>
            <a:ext cx="4986998" cy="9755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57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F7A7-57F6-BB53-6B89-637A25F0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BEB51-A106-E063-9076-EC5345BC8F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4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65EDE2B-4A4D-8419-BE7C-C83A5EFAFE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9299" b="4657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e method used to add examples to an operation's request body.">
            <a:extLst>
              <a:ext uri="{FF2B5EF4-FFF2-40B4-BE49-F238E27FC236}">
                <a16:creationId xmlns:a16="http://schemas.microsoft.com/office/drawing/2014/main" id="{05FF9158-AB1E-8D2E-89B9-EEEF7C3EA653}"/>
              </a:ext>
            </a:extLst>
          </p:cNvPr>
          <p:cNvSpPr/>
          <p:nvPr/>
        </p:nvSpPr>
        <p:spPr bwMode="auto">
          <a:xfrm flipV="1">
            <a:off x="1941342" y="1624818"/>
            <a:ext cx="7315200" cy="33270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inding the parameter for a BindingSource.Body and then setting its example using the metadata associated with that argument.">
            <a:extLst>
              <a:ext uri="{FF2B5EF4-FFF2-40B4-BE49-F238E27FC236}">
                <a16:creationId xmlns:a16="http://schemas.microsoft.com/office/drawing/2014/main" id="{D6F0C646-0489-CA25-986C-E5B28E421AF5}"/>
              </a:ext>
            </a:extLst>
          </p:cNvPr>
          <p:cNvSpPr/>
          <p:nvPr/>
        </p:nvSpPr>
        <p:spPr bwMode="auto">
          <a:xfrm flipV="1">
            <a:off x="2489981" y="3428999"/>
            <a:ext cx="6696222" cy="44665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70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0A09-2113-8D1B-DE67-DE398932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53A430-A2F1-9F95-156C-247565E04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5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49E6DFEC-F3FF-E911-A933-9616D3E8EC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9440" b="364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ny IExampleMetadataProvider that matches the current response's type.">
            <a:extLst>
              <a:ext uri="{FF2B5EF4-FFF2-40B4-BE49-F238E27FC236}">
                <a16:creationId xmlns:a16="http://schemas.microsoft.com/office/drawing/2014/main" id="{0C0FA39C-297D-89EE-D8B7-F33D2AD6CE65}"/>
              </a:ext>
            </a:extLst>
          </p:cNvPr>
          <p:cNvSpPr/>
          <p:nvPr/>
        </p:nvSpPr>
        <p:spPr bwMode="auto">
          <a:xfrm>
            <a:off x="2757268" y="3685735"/>
            <a:ext cx="4044461" cy="513471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setting the example for a media type of a response using the example metadata's GenerateExample() method.">
            <a:extLst>
              <a:ext uri="{FF2B5EF4-FFF2-40B4-BE49-F238E27FC236}">
                <a16:creationId xmlns:a16="http://schemas.microsoft.com/office/drawing/2014/main" id="{FF9625C8-9FF2-1FE1-8DAB-D505701B2E70}"/>
              </a:ext>
            </a:extLst>
          </p:cNvPr>
          <p:cNvSpPr/>
          <p:nvPr/>
        </p:nvSpPr>
        <p:spPr bwMode="auto">
          <a:xfrm>
            <a:off x="2954216" y="5162843"/>
            <a:ext cx="3995224" cy="3094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54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B37DE-C82D-302F-2119-7AB4F7E2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52B3-68A1-3567-8DBC-3F5539B3CF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6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02C19788-0FB4-339D-DD4D-CC54F4FD31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305" b="23569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4530196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63EA7-D398-42E3-CA34-2BD4AD0E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6961-0208-9945-AF93-B4BEB1DCF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CF996-163A-9957-5541-AF6C35E2D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Out-of-the-box Experience 📦</a:t>
            </a:r>
          </a:p>
        </p:txBody>
      </p:sp>
    </p:spTree>
    <p:extLst>
      <p:ext uri="{BB962C8B-B14F-4D97-AF65-F5344CB8AC3E}">
        <p14:creationId xmlns:p14="http://schemas.microsoft.com/office/powerpoint/2010/main" val="42015356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07CAE-D47C-D92D-6CDF-701CCDEB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E77935-5A9B-7A70-4388-8BB2BB172E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7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6C463937-C202-9047-E8D2-B548261AC0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5975" b="989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fields of ConcurrencyDictionary&lt;K, V&gt; used to cache method, parameter and type caches for example metadata.">
            <a:extLst>
              <a:ext uri="{FF2B5EF4-FFF2-40B4-BE49-F238E27FC236}">
                <a16:creationId xmlns:a16="http://schemas.microsoft.com/office/drawing/2014/main" id="{4F0C9D8B-B712-E428-8A7C-37F355544026}"/>
              </a:ext>
            </a:extLst>
          </p:cNvPr>
          <p:cNvSpPr/>
          <p:nvPr/>
        </p:nvSpPr>
        <p:spPr bwMode="auto">
          <a:xfrm flipV="1">
            <a:off x="2187526" y="1547446"/>
            <a:ext cx="8194430" cy="548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call to the GetExampleMetadata() extension method for a MethodInfo.">
            <a:extLst>
              <a:ext uri="{FF2B5EF4-FFF2-40B4-BE49-F238E27FC236}">
                <a16:creationId xmlns:a16="http://schemas.microsoft.com/office/drawing/2014/main" id="{68DFAA5E-141B-8922-6152-A30F6E3CF9A5}"/>
              </a:ext>
            </a:extLst>
          </p:cNvPr>
          <p:cNvSpPr/>
          <p:nvPr/>
        </p:nvSpPr>
        <p:spPr bwMode="auto">
          <a:xfrm flipV="1">
            <a:off x="6661052" y="3207434"/>
            <a:ext cx="1765496" cy="27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44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B9A8-F531-5BE4-F6B8-967847F3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65F266-B050-2538-F2ED-34A8470679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ReflectionExtensions</a:t>
            </a:r>
            <a:endParaRPr lang="en-GB" dirty="0"/>
          </a:p>
        </p:txBody>
      </p:sp>
      <p:pic>
        <p:nvPicPr>
          <p:cNvPr id="8" name="Picture Placeholder 7" descr="A code snippet of the implementation of some extension methods, named ReflectionExtensions.">
            <a:extLst>
              <a:ext uri="{FF2B5EF4-FFF2-40B4-BE49-F238E27FC236}">
                <a16:creationId xmlns:a16="http://schemas.microsoft.com/office/drawing/2014/main" id="{500A515A-9037-681C-1CDE-E3BE6F8BF5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8960" b="-18960"/>
          <a:stretch/>
        </p:blipFill>
        <p:spPr/>
      </p:pic>
      <p:sp>
        <p:nvSpPr>
          <p:cNvPr id="9" name="Rectangle 8" descr="A rectangle highlighting the use of the GetCustomAttributes() method on an instance of ParameterInfo to get any that implement IOpenApiExampleMetadata.">
            <a:extLst>
              <a:ext uri="{FF2B5EF4-FFF2-40B4-BE49-F238E27FC236}">
                <a16:creationId xmlns:a16="http://schemas.microsoft.com/office/drawing/2014/main" id="{A0983F57-BE41-E359-D713-3A6E8934912C}"/>
              </a:ext>
            </a:extLst>
          </p:cNvPr>
          <p:cNvSpPr/>
          <p:nvPr/>
        </p:nvSpPr>
        <p:spPr bwMode="auto">
          <a:xfrm>
            <a:off x="1934308" y="3643532"/>
            <a:ext cx="6689187" cy="4642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62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13515-72DF-FB71-0A34-27FFE9DB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4DD52-28CE-E443-C129-3DBB0448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84F66-6074-D41A-C35A-682DA683F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276999"/>
          </a:xfrm>
        </p:spPr>
        <p:txBody>
          <a:bodyPr/>
          <a:lstStyle/>
          <a:p>
            <a:r>
              <a:rPr lang="en-US" dirty="0"/>
              <a:t>Documenting a request and multiple responses</a:t>
            </a:r>
          </a:p>
        </p:txBody>
      </p:sp>
    </p:spTree>
    <p:extLst>
      <p:ext uri="{BB962C8B-B14F-4D97-AF65-F5344CB8AC3E}">
        <p14:creationId xmlns:p14="http://schemas.microsoft.com/office/powerpoint/2010/main" val="13206710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6307-98B0-D074-EDA9-2977D372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D2CFE3-E3FF-BE0A-7275-CF976D8B0E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Request Example</a:t>
            </a:r>
          </a:p>
        </p:txBody>
      </p:sp>
      <p:pic>
        <p:nvPicPr>
          <p:cNvPr id="5" name="Picture Placeholder 4" descr="A screenshot of the Swagger UI for an API endpoint to POST a body to hash a string, showing the operation's parameters.">
            <a:extLst>
              <a:ext uri="{FF2B5EF4-FFF2-40B4-BE49-F238E27FC236}">
                <a16:creationId xmlns:a16="http://schemas.microsoft.com/office/drawing/2014/main" id="{74BBB796-35BD-073E-1FE5-32F73429E0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68" b="1268"/>
          <a:stretch/>
        </p:blipFill>
        <p:spPr/>
      </p:pic>
      <p:sp>
        <p:nvSpPr>
          <p:cNvPr id="6" name="Rectangle 5" descr="A rectangle highlighting the JSON request example for hashing a plaintext string using SHA-256 encoded as base64.">
            <a:extLst>
              <a:ext uri="{FF2B5EF4-FFF2-40B4-BE49-F238E27FC236}">
                <a16:creationId xmlns:a16="http://schemas.microsoft.com/office/drawing/2014/main" id="{8D0B8C46-5D2D-BD47-6A4F-29E058DBC2C0}"/>
              </a:ext>
            </a:extLst>
          </p:cNvPr>
          <p:cNvSpPr/>
          <p:nvPr/>
        </p:nvSpPr>
        <p:spPr bwMode="auto">
          <a:xfrm>
            <a:off x="1596684" y="3362178"/>
            <a:ext cx="3151162" cy="7455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C314-C48C-0F1F-11F2-87D84CE8D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1275259-CB75-6F08-D543-2763EEA1F0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Response Examples</a:t>
            </a:r>
          </a:p>
        </p:txBody>
      </p:sp>
      <p:pic>
        <p:nvPicPr>
          <p:cNvPr id="8" name="Picture Placeholder 7" descr="A screenshot of the Swagger UI for an API endpoint to POST a body to hash a string, showing the operation's responses.">
            <a:extLst>
              <a:ext uri="{FF2B5EF4-FFF2-40B4-BE49-F238E27FC236}">
                <a16:creationId xmlns:a16="http://schemas.microsoft.com/office/drawing/2014/main" id="{0F6E4A95-B3C2-7520-9179-50CE2A7DA1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" r="26"/>
          <a:stretch/>
        </p:blipFill>
        <p:spPr/>
      </p:pic>
      <p:sp>
        <p:nvSpPr>
          <p:cNvPr id="9" name="Rectangle 8" descr="A rectangle highlighting the example hash response for a HTTP 200 response from the API endpoint.">
            <a:extLst>
              <a:ext uri="{FF2B5EF4-FFF2-40B4-BE49-F238E27FC236}">
                <a16:creationId xmlns:a16="http://schemas.microsoft.com/office/drawing/2014/main" id="{0403878F-E9E8-777E-1112-DE86A9256375}"/>
              </a:ext>
            </a:extLst>
          </p:cNvPr>
          <p:cNvSpPr/>
          <p:nvPr/>
        </p:nvSpPr>
        <p:spPr bwMode="auto">
          <a:xfrm>
            <a:off x="1997611" y="3298874"/>
            <a:ext cx="3066758" cy="67524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 descr="A rectangle highlighting the example ProblemDetails response for an HTTP 400 response from the API's endpoint.">
            <a:extLst>
              <a:ext uri="{FF2B5EF4-FFF2-40B4-BE49-F238E27FC236}">
                <a16:creationId xmlns:a16="http://schemas.microsoft.com/office/drawing/2014/main" id="{DD75B081-C65A-98D6-BA80-A5CD7AB52CA6}"/>
              </a:ext>
            </a:extLst>
          </p:cNvPr>
          <p:cNvSpPr/>
          <p:nvPr/>
        </p:nvSpPr>
        <p:spPr bwMode="auto">
          <a:xfrm>
            <a:off x="1997610" y="5019821"/>
            <a:ext cx="3327011" cy="10574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5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e .NET Bot mascot in a hovercar.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 descr="A link to download .NET 9.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OpenAPI Extensions for ASP.NET Core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The OpenAPI extensions repository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https://github.com/martincostello/dotnet-conf-2024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The sample application used for the demos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https://blog.martincostello.com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My blog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>
                <a:hlinkClick r:id="rId5"/>
              </a:rPr>
              <a:t>Swashbuckle.AspNetCore.SwaggerUI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NuGet package for OpenAPI user interface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>
                <a:hlinkClick r:id="rId6"/>
              </a:rPr>
              <a:t>MartinCostello.OpenApi.Extensions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The OpenAPI extensions NuGet package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>
                <a:hlinkClick r:id="rId7"/>
              </a:rPr>
              <a:t>https://github.com/martincostello/presentations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The slides for this session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>
                <a:hlinkClick r:id="rId8"/>
              </a:rPr>
              <a:t>@martin_costello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My handle on Twitter/X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>
                <a:hlinkClick r:id="rId9"/>
              </a:rPr>
              <a:t>Swagger UI</a:t>
            </a:r>
            <a:endParaRPr lang="en-US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UI for visualizing OpenAPI documents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HTTP API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implement a simple HTTP API and add an OpenAPI document to it</a:t>
            </a:r>
          </a:p>
        </p:txBody>
      </p:sp>
    </p:spTree>
    <p:extLst>
      <p:ext uri="{BB962C8B-B14F-4D97-AF65-F5344CB8AC3E}">
        <p14:creationId xmlns:p14="http://schemas.microsoft.com/office/powerpoint/2010/main" val="3916267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DC70-AEF4-9134-B4E8-A16BE2B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1A737-7F1B-C948-878B-E1B19B6E63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2462213"/>
            <a:ext cx="5443720" cy="246221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Microsoft.Extensions.ApiDescription.Server</a:t>
            </a:r>
          </a:p>
        </p:txBody>
      </p:sp>
      <p:pic>
        <p:nvPicPr>
          <p:cNvPr id="26" name="Picture Placeholder 25" descr="A csproj file for an ASP.NET Core application. It targets .NET 9 and enabled being published as AoT.&#10;&#10;It has package references for Microsoft.AspNetCore.OpenApi and Microsoft.Extensions.ApiDescription.Server.&#10;&#10;It also sets properties to enable the generation of an OpenAPI document during the build.">
            <a:extLst>
              <a:ext uri="{FF2B5EF4-FFF2-40B4-BE49-F238E27FC236}">
                <a16:creationId xmlns:a16="http://schemas.microsoft.com/office/drawing/2014/main" id="{6C79A619-FFCE-F0D7-C727-81A2932FF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20350" b="-20350"/>
          <a:stretch/>
        </p:blipFill>
        <p:spPr/>
      </p:pic>
      <p:sp>
        <p:nvSpPr>
          <p:cNvPr id="4" name="Rectangle 3" descr="A rectangle highlighting the package reference for Microsoft.Extensions.ApiDescription.Serer and the MSBuild properties to enable build-time generation of an OpenAPI document.">
            <a:extLst>
              <a:ext uri="{FF2B5EF4-FFF2-40B4-BE49-F238E27FC236}">
                <a16:creationId xmlns:a16="http://schemas.microsoft.com/office/drawing/2014/main" id="{49DB455B-5396-018E-4F1C-E272F49CAA86}"/>
              </a:ext>
            </a:extLst>
          </p:cNvPr>
          <p:cNvSpPr/>
          <p:nvPr/>
        </p:nvSpPr>
        <p:spPr bwMode="auto">
          <a:xfrm>
            <a:off x="1835572" y="3487002"/>
            <a:ext cx="8564021" cy="11053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Microsoft.AspNetCore.OpenApi package reference.">
            <a:extLst>
              <a:ext uri="{FF2B5EF4-FFF2-40B4-BE49-F238E27FC236}">
                <a16:creationId xmlns:a16="http://schemas.microsoft.com/office/drawing/2014/main" id="{09C25850-82E3-AE33-FD38-789F0BBE2E78}"/>
              </a:ext>
            </a:extLst>
          </p:cNvPr>
          <p:cNvSpPr/>
          <p:nvPr/>
        </p:nvSpPr>
        <p:spPr bwMode="auto">
          <a:xfrm>
            <a:off x="2013045" y="3236271"/>
            <a:ext cx="5636525" cy="3053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7978</Words>
  <Application>Microsoft Office PowerPoint</Application>
  <PresentationFormat>Widescreen</PresentationFormat>
  <Paragraphs>1376</Paragraphs>
  <Slides>77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Cascadia Code</vt:lpstr>
      <vt:lpstr>Segoe Sans Text</vt:lpstr>
      <vt:lpstr>Arial</vt:lpstr>
      <vt:lpstr>Calibri</vt:lpstr>
      <vt:lpstr>Segoe UI</vt:lpstr>
      <vt:lpstr>Open Sans</vt:lpstr>
      <vt:lpstr>Open Sans SemiBold</vt:lpstr>
      <vt:lpstr>Wingdings</vt:lpstr>
      <vt:lpstr>Azure 2023 Template</vt:lpstr>
      <vt:lpstr>Extending ASP.NET Core OpenAPI</vt:lpstr>
      <vt:lpstr>Agenda</vt:lpstr>
      <vt:lpstr>01</vt:lpstr>
      <vt:lpstr>Martin Costello</vt:lpstr>
      <vt:lpstr>02</vt:lpstr>
      <vt:lpstr>Microsoft.AspNetCore.OpenApi</vt:lpstr>
      <vt:lpstr>03</vt:lpstr>
      <vt:lpstr>Sample HTTP API</vt:lpstr>
      <vt:lpstr>Add Microsoft.Extensions.ApiDescription.Server</vt:lpstr>
      <vt:lpstr>Program.cs</vt:lpstr>
      <vt:lpstr>Voilà – an OpenAPI document</vt:lpstr>
      <vt:lpstr>Add Swagger UI</vt:lpstr>
      <vt:lpstr>Add Swagger UI code</vt:lpstr>
      <vt:lpstr>Swagger UI document</vt:lpstr>
      <vt:lpstr>API Operation</vt:lpstr>
      <vt:lpstr>API Response Description</vt:lpstr>
      <vt:lpstr>CurrentTime Schema</vt:lpstr>
      <vt:lpstr>Response Schema Property Types</vt:lpstr>
      <vt:lpstr>04</vt:lpstr>
      <vt:lpstr>Extend the OpenAPI document</vt:lpstr>
      <vt:lpstr>OpenAPI Extensions for ASP.NET Core</vt:lpstr>
      <vt:lpstr>OpenAPI Extension Features</vt:lpstr>
      <vt:lpstr>Project File With Extensions Added</vt:lpstr>
      <vt:lpstr>Add OpenAPI Extensions</vt:lpstr>
      <vt:lpstr>Add Example for Response</vt:lpstr>
      <vt:lpstr>API Endpoint with Improvements</vt:lpstr>
      <vt:lpstr>The extended response </vt:lpstr>
      <vt:lpstr>The improved CurrentTime schema</vt:lpstr>
      <vt:lpstr>The CurrentTime schema with the extensions</vt:lpstr>
      <vt:lpstr>The extended OpenAPI document</vt:lpstr>
      <vt:lpstr>Operation response examples</vt:lpstr>
      <vt:lpstr>05</vt:lpstr>
      <vt:lpstr>Transformers 🤖</vt:lpstr>
      <vt:lpstr>What are transformers?</vt:lpstr>
      <vt:lpstr>Transformers x3</vt:lpstr>
      <vt:lpstr>IOpenApiDocumentTransformer</vt:lpstr>
      <vt:lpstr>Configuring the transformers</vt:lpstr>
      <vt:lpstr>AddOpenApiExtensions definition part 1</vt:lpstr>
      <vt:lpstr>AddOpenApiExtensions definition part 2</vt:lpstr>
      <vt:lpstr>AddOpenApiExtensions definition part 3</vt:lpstr>
      <vt:lpstr>Adding descriptions</vt:lpstr>
      <vt:lpstr>OpenApiResponseAttribute definition</vt:lpstr>
      <vt:lpstr>ProducesOpenApiResponse method definition</vt:lpstr>
      <vt:lpstr>AddResponseDescriptionsTransformer definition part 1</vt:lpstr>
      <vt:lpstr>AddParameterDescriptionsTransformer definition part 2</vt:lpstr>
      <vt:lpstr>AddParameterDescriptionsTransformer definition part 3</vt:lpstr>
      <vt:lpstr>AddParameterDescriptionsTransformer definition part 4</vt:lpstr>
      <vt:lpstr>Adding XML documentation</vt:lpstr>
      <vt:lpstr>AddXmlDocumentationTransformer definition part 1</vt:lpstr>
      <vt:lpstr>AddXmlDocumentationTransformer definition part 2</vt:lpstr>
      <vt:lpstr>AddXmlDocumentationTransformer definition part 3</vt:lpstr>
      <vt:lpstr>AddXmlDocumentationTransformer definition part 4</vt:lpstr>
      <vt:lpstr>Adding server URLs</vt:lpstr>
      <vt:lpstr>AddServersTransformer definition part 1</vt:lpstr>
      <vt:lpstr>AddServersTransformer definition part 2</vt:lpstr>
      <vt:lpstr>Adding examples</vt:lpstr>
      <vt:lpstr>IExampleProvider&lt;T&gt;</vt:lpstr>
      <vt:lpstr>IOpenApiExampleMetadata</vt:lpstr>
      <vt:lpstr>OpenApiExampleAttribute&lt;TSchema, TProvider&gt;</vt:lpstr>
      <vt:lpstr>OpenApiExampleAttribute&lt;T&gt;</vt:lpstr>
      <vt:lpstr>ExampleFormatter.AsJson()</vt:lpstr>
      <vt:lpstr>TryParse method for JsonElement Part 1</vt:lpstr>
      <vt:lpstr>TryParse method for JsonElement Part 2</vt:lpstr>
      <vt:lpstr>AddExamplesTransformer Part 1</vt:lpstr>
      <vt:lpstr>AddExamplesTransformer Part 2</vt:lpstr>
      <vt:lpstr>AddExamplesTransformer Part 3</vt:lpstr>
      <vt:lpstr>AddExamplesTransformer Part 4</vt:lpstr>
      <vt:lpstr>AddExamplesTransformer Part 5</vt:lpstr>
      <vt:lpstr>AddExamplesTransformer Part 6</vt:lpstr>
      <vt:lpstr>AddExamplesTransformer Part 7</vt:lpstr>
      <vt:lpstr>ReflectionExtensions</vt:lpstr>
      <vt:lpstr>Larger Example</vt:lpstr>
      <vt:lpstr>HTTP Post Request Example</vt:lpstr>
      <vt:lpstr>HTTP Post Response Examples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2024-11-03T14:46:46Z</dcterms:modified>
  <cp:category/>
</cp:coreProperties>
</file>